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2"/>
  </p:notesMasterIdLst>
  <p:handoutMasterIdLst>
    <p:handoutMasterId r:id="rId33"/>
  </p:handoutMasterIdLst>
  <p:sldIdLst>
    <p:sldId id="256" r:id="rId2"/>
    <p:sldId id="719" r:id="rId3"/>
    <p:sldId id="384" r:id="rId4"/>
    <p:sldId id="735" r:id="rId5"/>
    <p:sldId id="736" r:id="rId6"/>
    <p:sldId id="737" r:id="rId7"/>
    <p:sldId id="738" r:id="rId8"/>
    <p:sldId id="721" r:id="rId9"/>
    <p:sldId id="720" r:id="rId10"/>
    <p:sldId id="359" r:id="rId11"/>
    <p:sldId id="692" r:id="rId12"/>
    <p:sldId id="691" r:id="rId13"/>
    <p:sldId id="724" r:id="rId14"/>
    <p:sldId id="707" r:id="rId15"/>
    <p:sldId id="723" r:id="rId16"/>
    <p:sldId id="739" r:id="rId17"/>
    <p:sldId id="344" r:id="rId18"/>
    <p:sldId id="350" r:id="rId19"/>
    <p:sldId id="713" r:id="rId20"/>
    <p:sldId id="714" r:id="rId21"/>
    <p:sldId id="756" r:id="rId22"/>
    <p:sldId id="749" r:id="rId23"/>
    <p:sldId id="715" r:id="rId24"/>
    <p:sldId id="750" r:id="rId25"/>
    <p:sldId id="753" r:id="rId26"/>
    <p:sldId id="754" r:id="rId27"/>
    <p:sldId id="755" r:id="rId28"/>
    <p:sldId id="301" r:id="rId29"/>
    <p:sldId id="265" r:id="rId30"/>
    <p:sldId id="75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4">
          <p15:clr>
            <a:srgbClr val="A4A3A4"/>
          </p15:clr>
        </p15:guide>
        <p15:guide id="2" orient="horz" pos="780">
          <p15:clr>
            <a:srgbClr val="A4A3A4"/>
          </p15:clr>
        </p15:guide>
        <p15:guide id="3" orient="horz" pos="182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Cox" initials="ACO"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A5A5A"/>
    <a:srgbClr val="397BB1"/>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B211B-0066-46C1-88C2-C340F6BA23A5}" v="6" dt="2021-03-15T17:02:16.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3" autoAdjust="0"/>
    <p:restoredTop sz="94249" autoAdjust="0"/>
  </p:normalViewPr>
  <p:slideViewPr>
    <p:cSldViewPr>
      <p:cViewPr varScale="1">
        <p:scale>
          <a:sx n="85" d="100"/>
          <a:sy n="85" d="100"/>
        </p:scale>
        <p:origin x="168" y="84"/>
      </p:cViewPr>
      <p:guideLst>
        <p:guide orient="horz" pos="2964"/>
        <p:guide orient="horz" pos="780"/>
        <p:guide orient="horz" pos="1824"/>
        <p:guide pos="2880"/>
      </p:guideLst>
    </p:cSldViewPr>
  </p:slideViewPr>
  <p:notesTextViewPr>
    <p:cViewPr>
      <p:scale>
        <a:sx n="1" d="1"/>
        <a:sy n="1" d="1"/>
      </p:scale>
      <p:origin x="0" y="0"/>
    </p:cViewPr>
  </p:notesTextViewPr>
  <p:sorterViewPr>
    <p:cViewPr>
      <p:scale>
        <a:sx n="75" d="100"/>
        <a:sy n="75" d="100"/>
      </p:scale>
      <p:origin x="0" y="-192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Wilson" userId="3ac092ca-c7c5-4366-b611-5371a5e77eef" providerId="ADAL" clId="{360B211B-0066-46C1-88C2-C340F6BA23A5}"/>
    <pc:docChg chg="undo custSel addSld delSld modSld sldOrd">
      <pc:chgData name="Tony Wilson" userId="3ac092ca-c7c5-4366-b611-5371a5e77eef" providerId="ADAL" clId="{360B211B-0066-46C1-88C2-C340F6BA23A5}" dt="2021-03-15T17:08:38.990" v="1241" actId="113"/>
      <pc:docMkLst>
        <pc:docMk/>
      </pc:docMkLst>
      <pc:sldChg chg="modSp mod">
        <pc:chgData name="Tony Wilson" userId="3ac092ca-c7c5-4366-b611-5371a5e77eef" providerId="ADAL" clId="{360B211B-0066-46C1-88C2-C340F6BA23A5}" dt="2021-03-15T16:36:41.146" v="47" actId="20577"/>
        <pc:sldMkLst>
          <pc:docMk/>
          <pc:sldMk cId="432599931" sldId="256"/>
        </pc:sldMkLst>
        <pc:spChg chg="mod">
          <ac:chgData name="Tony Wilson" userId="3ac092ca-c7c5-4366-b611-5371a5e77eef" providerId="ADAL" clId="{360B211B-0066-46C1-88C2-C340F6BA23A5}" dt="2021-03-15T16:36:41.146" v="47" actId="20577"/>
          <ac:spMkLst>
            <pc:docMk/>
            <pc:sldMk cId="432599931" sldId="256"/>
            <ac:spMk id="2" creationId="{00000000-0000-0000-0000-000000000000}"/>
          </ac:spMkLst>
        </pc:spChg>
      </pc:sldChg>
      <pc:sldChg chg="add">
        <pc:chgData name="Tony Wilson" userId="3ac092ca-c7c5-4366-b611-5371a5e77eef" providerId="ADAL" clId="{360B211B-0066-46C1-88C2-C340F6BA23A5}" dt="2021-03-15T16:47:19.024" v="186"/>
        <pc:sldMkLst>
          <pc:docMk/>
          <pc:sldMk cId="3683218383" sldId="265"/>
        </pc:sldMkLst>
      </pc:sldChg>
      <pc:sldChg chg="modSp add mod">
        <pc:chgData name="Tony Wilson" userId="3ac092ca-c7c5-4366-b611-5371a5e77eef" providerId="ADAL" clId="{360B211B-0066-46C1-88C2-C340F6BA23A5}" dt="2021-03-15T17:08:38.990" v="1241" actId="113"/>
        <pc:sldMkLst>
          <pc:docMk/>
          <pc:sldMk cId="2217230041" sldId="301"/>
        </pc:sldMkLst>
        <pc:spChg chg="mod">
          <ac:chgData name="Tony Wilson" userId="3ac092ca-c7c5-4366-b611-5371a5e77eef" providerId="ADAL" clId="{360B211B-0066-46C1-88C2-C340F6BA23A5}" dt="2021-03-15T17:08:38.990" v="1241" actId="113"/>
          <ac:spMkLst>
            <pc:docMk/>
            <pc:sldMk cId="2217230041" sldId="301"/>
            <ac:spMk id="2" creationId="{14AFFCC2-91E0-428A-8898-97CCC827BC02}"/>
          </ac:spMkLst>
        </pc:spChg>
      </pc:sldChg>
      <pc:sldChg chg="ord">
        <pc:chgData name="Tony Wilson" userId="3ac092ca-c7c5-4366-b611-5371a5e77eef" providerId="ADAL" clId="{360B211B-0066-46C1-88C2-C340F6BA23A5}" dt="2021-03-15T16:41:04.871" v="167"/>
        <pc:sldMkLst>
          <pc:docMk/>
          <pc:sldMk cId="3810687514" sldId="344"/>
        </pc:sldMkLst>
      </pc:sldChg>
      <pc:sldChg chg="ord">
        <pc:chgData name="Tony Wilson" userId="3ac092ca-c7c5-4366-b611-5371a5e77eef" providerId="ADAL" clId="{360B211B-0066-46C1-88C2-C340F6BA23A5}" dt="2021-03-15T16:41:04.871" v="167"/>
        <pc:sldMkLst>
          <pc:docMk/>
          <pc:sldMk cId="2741515754" sldId="350"/>
        </pc:sldMkLst>
      </pc:sldChg>
      <pc:sldChg chg="modSp mod ord">
        <pc:chgData name="Tony Wilson" userId="3ac092ca-c7c5-4366-b611-5371a5e77eef" providerId="ADAL" clId="{360B211B-0066-46C1-88C2-C340F6BA23A5}" dt="2021-03-15T17:03:06.725" v="582" actId="5793"/>
        <pc:sldMkLst>
          <pc:docMk/>
          <pc:sldMk cId="2607537948" sldId="359"/>
        </pc:sldMkLst>
        <pc:spChg chg="mod">
          <ac:chgData name="Tony Wilson" userId="3ac092ca-c7c5-4366-b611-5371a5e77eef" providerId="ADAL" clId="{360B211B-0066-46C1-88C2-C340F6BA23A5}" dt="2021-03-15T17:03:06.725" v="582" actId="5793"/>
          <ac:spMkLst>
            <pc:docMk/>
            <pc:sldMk cId="2607537948" sldId="359"/>
            <ac:spMk id="3" creationId="{3173E566-411E-43ED-9BB5-BE5A213E9DF3}"/>
          </ac:spMkLst>
        </pc:spChg>
      </pc:sldChg>
      <pc:sldChg chg="del">
        <pc:chgData name="Tony Wilson" userId="3ac092ca-c7c5-4366-b611-5371a5e77eef" providerId="ADAL" clId="{360B211B-0066-46C1-88C2-C340F6BA23A5}" dt="2021-03-15T16:41:20.153" v="172" actId="47"/>
        <pc:sldMkLst>
          <pc:docMk/>
          <pc:sldMk cId="1938777825" sldId="369"/>
        </pc:sldMkLst>
      </pc:sldChg>
      <pc:sldChg chg="del">
        <pc:chgData name="Tony Wilson" userId="3ac092ca-c7c5-4366-b611-5371a5e77eef" providerId="ADAL" clId="{360B211B-0066-46C1-88C2-C340F6BA23A5}" dt="2021-03-15T16:41:18.920" v="171" actId="47"/>
        <pc:sldMkLst>
          <pc:docMk/>
          <pc:sldMk cId="163294929" sldId="379"/>
        </pc:sldMkLst>
      </pc:sldChg>
      <pc:sldChg chg="modSp mod">
        <pc:chgData name="Tony Wilson" userId="3ac092ca-c7c5-4366-b611-5371a5e77eef" providerId="ADAL" clId="{360B211B-0066-46C1-88C2-C340F6BA23A5}" dt="2021-03-15T16:38:35.542" v="164" actId="6549"/>
        <pc:sldMkLst>
          <pc:docMk/>
          <pc:sldMk cId="3495644976" sldId="384"/>
        </pc:sldMkLst>
        <pc:spChg chg="mod">
          <ac:chgData name="Tony Wilson" userId="3ac092ca-c7c5-4366-b611-5371a5e77eef" providerId="ADAL" clId="{360B211B-0066-46C1-88C2-C340F6BA23A5}" dt="2021-03-15T16:38:35.542" v="164" actId="6549"/>
          <ac:spMkLst>
            <pc:docMk/>
            <pc:sldMk cId="3495644976" sldId="384"/>
            <ac:spMk id="3" creationId="{7A7FA032-4699-457B-8445-42A85DC96DA0}"/>
          </ac:spMkLst>
        </pc:spChg>
      </pc:sldChg>
      <pc:sldChg chg="del">
        <pc:chgData name="Tony Wilson" userId="3ac092ca-c7c5-4366-b611-5371a5e77eef" providerId="ADAL" clId="{360B211B-0066-46C1-88C2-C340F6BA23A5}" dt="2021-03-15T16:46:15.067" v="184" actId="47"/>
        <pc:sldMkLst>
          <pc:docMk/>
          <pc:sldMk cId="3726002459" sldId="387"/>
        </pc:sldMkLst>
      </pc:sldChg>
      <pc:sldChg chg="del ord">
        <pc:chgData name="Tony Wilson" userId="3ac092ca-c7c5-4366-b611-5371a5e77eef" providerId="ADAL" clId="{360B211B-0066-46C1-88C2-C340F6BA23A5}" dt="2021-03-15T17:05:48.955" v="899" actId="47"/>
        <pc:sldMkLst>
          <pc:docMk/>
          <pc:sldMk cId="4045898590" sldId="400"/>
        </pc:sldMkLst>
      </pc:sldChg>
      <pc:sldChg chg="modSp mod ord">
        <pc:chgData name="Tony Wilson" userId="3ac092ca-c7c5-4366-b611-5371a5e77eef" providerId="ADAL" clId="{360B211B-0066-46C1-88C2-C340F6BA23A5}" dt="2021-03-15T17:04:41.786" v="723" actId="27636"/>
        <pc:sldMkLst>
          <pc:docMk/>
          <pc:sldMk cId="786450971" sldId="691"/>
        </pc:sldMkLst>
        <pc:spChg chg="mod">
          <ac:chgData name="Tony Wilson" userId="3ac092ca-c7c5-4366-b611-5371a5e77eef" providerId="ADAL" clId="{360B211B-0066-46C1-88C2-C340F6BA23A5}" dt="2021-03-15T17:04:41.786" v="723" actId="27636"/>
          <ac:spMkLst>
            <pc:docMk/>
            <pc:sldMk cId="786450971" sldId="691"/>
            <ac:spMk id="3" creationId="{C127694C-1D7B-44D0-9465-905425654382}"/>
          </ac:spMkLst>
        </pc:spChg>
      </pc:sldChg>
      <pc:sldChg chg="modSp mod ord">
        <pc:chgData name="Tony Wilson" userId="3ac092ca-c7c5-4366-b611-5371a5e77eef" providerId="ADAL" clId="{360B211B-0066-46C1-88C2-C340F6BA23A5}" dt="2021-03-15T17:04:29.337" v="709" actId="20577"/>
        <pc:sldMkLst>
          <pc:docMk/>
          <pc:sldMk cId="4051649848" sldId="692"/>
        </pc:sldMkLst>
        <pc:spChg chg="mod">
          <ac:chgData name="Tony Wilson" userId="3ac092ca-c7c5-4366-b611-5371a5e77eef" providerId="ADAL" clId="{360B211B-0066-46C1-88C2-C340F6BA23A5}" dt="2021-03-15T17:04:29.337" v="709" actId="20577"/>
          <ac:spMkLst>
            <pc:docMk/>
            <pc:sldMk cId="4051649848" sldId="692"/>
            <ac:spMk id="3" creationId="{333A49E0-16A1-40E1-A4DB-DFA11CAB21C1}"/>
          </ac:spMkLst>
        </pc:spChg>
      </pc:sldChg>
      <pc:sldChg chg="del ord">
        <pc:chgData name="Tony Wilson" userId="3ac092ca-c7c5-4366-b611-5371a5e77eef" providerId="ADAL" clId="{360B211B-0066-46C1-88C2-C340F6BA23A5}" dt="2021-03-15T17:04:58.648" v="784" actId="47"/>
        <pc:sldMkLst>
          <pc:docMk/>
          <pc:sldMk cId="290126448" sldId="694"/>
        </pc:sldMkLst>
      </pc:sldChg>
      <pc:sldChg chg="ord">
        <pc:chgData name="Tony Wilson" userId="3ac092ca-c7c5-4366-b611-5371a5e77eef" providerId="ADAL" clId="{360B211B-0066-46C1-88C2-C340F6BA23A5}" dt="2021-03-15T16:41:04.871" v="167"/>
        <pc:sldMkLst>
          <pc:docMk/>
          <pc:sldMk cId="2538739775" sldId="707"/>
        </pc:sldMkLst>
      </pc:sldChg>
      <pc:sldChg chg="modSp mod ord">
        <pc:chgData name="Tony Wilson" userId="3ac092ca-c7c5-4366-b611-5371a5e77eef" providerId="ADAL" clId="{360B211B-0066-46C1-88C2-C340F6BA23A5}" dt="2021-03-15T17:06:16.016" v="920" actId="6549"/>
        <pc:sldMkLst>
          <pc:docMk/>
          <pc:sldMk cId="882551203" sldId="713"/>
        </pc:sldMkLst>
        <pc:spChg chg="mod">
          <ac:chgData name="Tony Wilson" userId="3ac092ca-c7c5-4366-b611-5371a5e77eef" providerId="ADAL" clId="{360B211B-0066-46C1-88C2-C340F6BA23A5}" dt="2021-03-15T17:06:16.016" v="920" actId="6549"/>
          <ac:spMkLst>
            <pc:docMk/>
            <pc:sldMk cId="882551203" sldId="713"/>
            <ac:spMk id="3" creationId="{70A6FFA3-9FA4-4D43-A259-64C10963554D}"/>
          </ac:spMkLst>
        </pc:spChg>
      </pc:sldChg>
      <pc:sldChg chg="modSp add del mod ord">
        <pc:chgData name="Tony Wilson" userId="3ac092ca-c7c5-4366-b611-5371a5e77eef" providerId="ADAL" clId="{360B211B-0066-46C1-88C2-C340F6BA23A5}" dt="2021-03-15T17:06:20.622" v="924" actId="20577"/>
        <pc:sldMkLst>
          <pc:docMk/>
          <pc:sldMk cId="2743771313" sldId="714"/>
        </pc:sldMkLst>
        <pc:spChg chg="mod">
          <ac:chgData name="Tony Wilson" userId="3ac092ca-c7c5-4366-b611-5371a5e77eef" providerId="ADAL" clId="{360B211B-0066-46C1-88C2-C340F6BA23A5}" dt="2021-03-15T17:06:20.622" v="924" actId="20577"/>
          <ac:spMkLst>
            <pc:docMk/>
            <pc:sldMk cId="2743771313" sldId="714"/>
            <ac:spMk id="3" creationId="{F45B42F4-CD30-4520-8140-C053C46EBF0B}"/>
          </ac:spMkLst>
        </pc:spChg>
      </pc:sldChg>
      <pc:sldChg chg="add">
        <pc:chgData name="Tony Wilson" userId="3ac092ca-c7c5-4366-b611-5371a5e77eef" providerId="ADAL" clId="{360B211B-0066-46C1-88C2-C340F6BA23A5}" dt="2021-03-15T16:45:57.589" v="177"/>
        <pc:sldMkLst>
          <pc:docMk/>
          <pc:sldMk cId="1506219821" sldId="715"/>
        </pc:sldMkLst>
      </pc:sldChg>
      <pc:sldChg chg="del">
        <pc:chgData name="Tony Wilson" userId="3ac092ca-c7c5-4366-b611-5371a5e77eef" providerId="ADAL" clId="{360B211B-0066-46C1-88C2-C340F6BA23A5}" dt="2021-03-15T16:41:12.887" v="168" actId="47"/>
        <pc:sldMkLst>
          <pc:docMk/>
          <pc:sldMk cId="2501088501" sldId="717"/>
        </pc:sldMkLst>
      </pc:sldChg>
      <pc:sldChg chg="add">
        <pc:chgData name="Tony Wilson" userId="3ac092ca-c7c5-4366-b611-5371a5e77eef" providerId="ADAL" clId="{360B211B-0066-46C1-88C2-C340F6BA23A5}" dt="2021-03-15T16:37:03.623" v="52"/>
        <pc:sldMkLst>
          <pc:docMk/>
          <pc:sldMk cId="1921684792" sldId="719"/>
        </pc:sldMkLst>
      </pc:sldChg>
      <pc:sldChg chg="del">
        <pc:chgData name="Tony Wilson" userId="3ac092ca-c7c5-4366-b611-5371a5e77eef" providerId="ADAL" clId="{360B211B-0066-46C1-88C2-C340F6BA23A5}" dt="2021-03-15T16:41:15.155" v="169" actId="47"/>
        <pc:sldMkLst>
          <pc:docMk/>
          <pc:sldMk cId="3996219812" sldId="722"/>
        </pc:sldMkLst>
      </pc:sldChg>
      <pc:sldChg chg="modSp mod ord">
        <pc:chgData name="Tony Wilson" userId="3ac092ca-c7c5-4366-b611-5371a5e77eef" providerId="ADAL" clId="{360B211B-0066-46C1-88C2-C340F6BA23A5}" dt="2021-03-15T17:05:39.482" v="888" actId="20577"/>
        <pc:sldMkLst>
          <pc:docMk/>
          <pc:sldMk cId="3836230518" sldId="723"/>
        </pc:sldMkLst>
        <pc:spChg chg="mod">
          <ac:chgData name="Tony Wilson" userId="3ac092ca-c7c5-4366-b611-5371a5e77eef" providerId="ADAL" clId="{360B211B-0066-46C1-88C2-C340F6BA23A5}" dt="2021-03-15T17:05:39.482" v="888" actId="20577"/>
          <ac:spMkLst>
            <pc:docMk/>
            <pc:sldMk cId="3836230518" sldId="723"/>
            <ac:spMk id="3" creationId="{FD5570A1-BDFB-45C3-B913-AF73D2FD0623}"/>
          </ac:spMkLst>
        </pc:spChg>
      </pc:sldChg>
      <pc:sldChg chg="modSp mod ord">
        <pc:chgData name="Tony Wilson" userId="3ac092ca-c7c5-4366-b611-5371a5e77eef" providerId="ADAL" clId="{360B211B-0066-46C1-88C2-C340F6BA23A5}" dt="2021-03-15T17:04:53.970" v="783" actId="5793"/>
        <pc:sldMkLst>
          <pc:docMk/>
          <pc:sldMk cId="2055059526" sldId="724"/>
        </pc:sldMkLst>
        <pc:spChg chg="mod">
          <ac:chgData name="Tony Wilson" userId="3ac092ca-c7c5-4366-b611-5371a5e77eef" providerId="ADAL" clId="{360B211B-0066-46C1-88C2-C340F6BA23A5}" dt="2021-03-15T17:04:53.970" v="783" actId="5793"/>
          <ac:spMkLst>
            <pc:docMk/>
            <pc:sldMk cId="2055059526" sldId="724"/>
            <ac:spMk id="3" creationId="{2E8AC6CC-2522-4F35-96D8-8C388BCBCF8F}"/>
          </ac:spMkLst>
        </pc:spChg>
      </pc:sldChg>
      <pc:sldChg chg="del">
        <pc:chgData name="Tony Wilson" userId="3ac092ca-c7c5-4366-b611-5371a5e77eef" providerId="ADAL" clId="{360B211B-0066-46C1-88C2-C340F6BA23A5}" dt="2021-03-15T16:39:17.265" v="165" actId="47"/>
        <pc:sldMkLst>
          <pc:docMk/>
          <pc:sldMk cId="2690262068" sldId="732"/>
        </pc:sldMkLst>
      </pc:sldChg>
      <pc:sldChg chg="del">
        <pc:chgData name="Tony Wilson" userId="3ac092ca-c7c5-4366-b611-5371a5e77eef" providerId="ADAL" clId="{360B211B-0066-46C1-88C2-C340F6BA23A5}" dt="2021-03-15T16:46:13.733" v="183" actId="47"/>
        <pc:sldMkLst>
          <pc:docMk/>
          <pc:sldMk cId="224128386" sldId="733"/>
        </pc:sldMkLst>
      </pc:sldChg>
      <pc:sldChg chg="del">
        <pc:chgData name="Tony Wilson" userId="3ac092ca-c7c5-4366-b611-5371a5e77eef" providerId="ADAL" clId="{360B211B-0066-46C1-88C2-C340F6BA23A5}" dt="2021-03-15T16:41:21.806" v="174" actId="47"/>
        <pc:sldMkLst>
          <pc:docMk/>
          <pc:sldMk cId="3415856383" sldId="734"/>
        </pc:sldMkLst>
      </pc:sldChg>
      <pc:sldChg chg="modSp mod ord">
        <pc:chgData name="Tony Wilson" userId="3ac092ca-c7c5-4366-b611-5371a5e77eef" providerId="ADAL" clId="{360B211B-0066-46C1-88C2-C340F6BA23A5}" dt="2021-03-15T17:05:45.833" v="898" actId="20577"/>
        <pc:sldMkLst>
          <pc:docMk/>
          <pc:sldMk cId="1306580856" sldId="739"/>
        </pc:sldMkLst>
        <pc:spChg chg="mod">
          <ac:chgData name="Tony Wilson" userId="3ac092ca-c7c5-4366-b611-5371a5e77eef" providerId="ADAL" clId="{360B211B-0066-46C1-88C2-C340F6BA23A5}" dt="2021-03-15T17:05:45.833" v="898" actId="20577"/>
          <ac:spMkLst>
            <pc:docMk/>
            <pc:sldMk cId="1306580856" sldId="739"/>
            <ac:spMk id="3" creationId="{AACB3C0D-46BE-4CF5-9C36-855E65F76C59}"/>
          </ac:spMkLst>
        </pc:spChg>
      </pc:sldChg>
      <pc:sldChg chg="del">
        <pc:chgData name="Tony Wilson" userId="3ac092ca-c7c5-4366-b611-5371a5e77eef" providerId="ADAL" clId="{360B211B-0066-46C1-88C2-C340F6BA23A5}" dt="2021-03-15T16:41:18.299" v="170" actId="47"/>
        <pc:sldMkLst>
          <pc:docMk/>
          <pc:sldMk cId="3604326505" sldId="741"/>
        </pc:sldMkLst>
      </pc:sldChg>
      <pc:sldChg chg="del">
        <pc:chgData name="Tony Wilson" userId="3ac092ca-c7c5-4366-b611-5371a5e77eef" providerId="ADAL" clId="{360B211B-0066-46C1-88C2-C340F6BA23A5}" dt="2021-03-15T16:41:21.078" v="173" actId="47"/>
        <pc:sldMkLst>
          <pc:docMk/>
          <pc:sldMk cId="297999094" sldId="742"/>
        </pc:sldMkLst>
      </pc:sldChg>
      <pc:sldChg chg="del">
        <pc:chgData name="Tony Wilson" userId="3ac092ca-c7c5-4366-b611-5371a5e77eef" providerId="ADAL" clId="{360B211B-0066-46C1-88C2-C340F6BA23A5}" dt="2021-03-15T16:45:59.268" v="178" actId="47"/>
        <pc:sldMkLst>
          <pc:docMk/>
          <pc:sldMk cId="3862879083" sldId="743"/>
        </pc:sldMkLst>
      </pc:sldChg>
      <pc:sldChg chg="del">
        <pc:chgData name="Tony Wilson" userId="3ac092ca-c7c5-4366-b611-5371a5e77eef" providerId="ADAL" clId="{360B211B-0066-46C1-88C2-C340F6BA23A5}" dt="2021-03-15T16:46:16.211" v="185" actId="47"/>
        <pc:sldMkLst>
          <pc:docMk/>
          <pc:sldMk cId="181090942" sldId="744"/>
        </pc:sldMkLst>
      </pc:sldChg>
      <pc:sldChg chg="del">
        <pc:chgData name="Tony Wilson" userId="3ac092ca-c7c5-4366-b611-5371a5e77eef" providerId="ADAL" clId="{360B211B-0066-46C1-88C2-C340F6BA23A5}" dt="2021-03-15T16:36:49.572" v="50" actId="47"/>
        <pc:sldMkLst>
          <pc:docMk/>
          <pc:sldMk cId="3430428376" sldId="746"/>
        </pc:sldMkLst>
      </pc:sldChg>
      <pc:sldChg chg="modSp mod">
        <pc:chgData name="Tony Wilson" userId="3ac092ca-c7c5-4366-b611-5371a5e77eef" providerId="ADAL" clId="{360B211B-0066-46C1-88C2-C340F6BA23A5}" dt="2021-03-15T17:06:42.701" v="985" actId="20577"/>
        <pc:sldMkLst>
          <pc:docMk/>
          <pc:sldMk cId="784067150" sldId="749"/>
        </pc:sldMkLst>
        <pc:spChg chg="mod">
          <ac:chgData name="Tony Wilson" userId="3ac092ca-c7c5-4366-b611-5371a5e77eef" providerId="ADAL" clId="{360B211B-0066-46C1-88C2-C340F6BA23A5}" dt="2021-03-15T17:06:42.701" v="985" actId="20577"/>
          <ac:spMkLst>
            <pc:docMk/>
            <pc:sldMk cId="784067150" sldId="749"/>
            <ac:spMk id="3" creationId="{818DD9CD-3BDA-441D-A6CC-A0F61FDCF9BD}"/>
          </ac:spMkLst>
        </pc:spChg>
      </pc:sldChg>
      <pc:sldChg chg="modSp mod">
        <pc:chgData name="Tony Wilson" userId="3ac092ca-c7c5-4366-b611-5371a5e77eef" providerId="ADAL" clId="{360B211B-0066-46C1-88C2-C340F6BA23A5}" dt="2021-03-15T17:07:17.214" v="1115" actId="27636"/>
        <pc:sldMkLst>
          <pc:docMk/>
          <pc:sldMk cId="267042968" sldId="750"/>
        </pc:sldMkLst>
        <pc:spChg chg="mod">
          <ac:chgData name="Tony Wilson" userId="3ac092ca-c7c5-4366-b611-5371a5e77eef" providerId="ADAL" clId="{360B211B-0066-46C1-88C2-C340F6BA23A5}" dt="2021-03-15T17:07:17.214" v="1115" actId="27636"/>
          <ac:spMkLst>
            <pc:docMk/>
            <pc:sldMk cId="267042968" sldId="750"/>
            <ac:spMk id="3" creationId="{06EAA4CD-8511-4173-B22A-35CFBEA625D8}"/>
          </ac:spMkLst>
        </pc:spChg>
      </pc:sldChg>
      <pc:sldChg chg="add del">
        <pc:chgData name="Tony Wilson" userId="3ac092ca-c7c5-4366-b611-5371a5e77eef" providerId="ADAL" clId="{360B211B-0066-46C1-88C2-C340F6BA23A5}" dt="2021-03-15T16:36:45.931" v="49" actId="2696"/>
        <pc:sldMkLst>
          <pc:docMk/>
          <pc:sldMk cId="314702840" sldId="751"/>
        </pc:sldMkLst>
      </pc:sldChg>
      <pc:sldChg chg="add">
        <pc:chgData name="Tony Wilson" userId="3ac092ca-c7c5-4366-b611-5371a5e77eef" providerId="ADAL" clId="{360B211B-0066-46C1-88C2-C340F6BA23A5}" dt="2021-03-15T16:36:52.171" v="51"/>
        <pc:sldMkLst>
          <pc:docMk/>
          <pc:sldMk cId="1069920344" sldId="751"/>
        </pc:sldMkLst>
      </pc:sldChg>
      <pc:sldChg chg="addSp delSp modSp new del mod">
        <pc:chgData name="Tony Wilson" userId="3ac092ca-c7c5-4366-b611-5371a5e77eef" providerId="ADAL" clId="{360B211B-0066-46C1-88C2-C340F6BA23A5}" dt="2021-03-15T17:02:28.905" v="472" actId="47"/>
        <pc:sldMkLst>
          <pc:docMk/>
          <pc:sldMk cId="1098413406" sldId="752"/>
        </pc:sldMkLst>
        <pc:spChg chg="del mod">
          <ac:chgData name="Tony Wilson" userId="3ac092ca-c7c5-4366-b611-5371a5e77eef" providerId="ADAL" clId="{360B211B-0066-46C1-88C2-C340F6BA23A5}" dt="2021-03-15T17:02:10.587" v="468" actId="21"/>
          <ac:spMkLst>
            <pc:docMk/>
            <pc:sldMk cId="1098413406" sldId="752"/>
            <ac:spMk id="2" creationId="{E89FC9FD-FB2E-4820-8D6B-E3D86E4FAF88}"/>
          </ac:spMkLst>
        </pc:spChg>
        <pc:spChg chg="del mod">
          <ac:chgData name="Tony Wilson" userId="3ac092ca-c7c5-4366-b611-5371a5e77eef" providerId="ADAL" clId="{360B211B-0066-46C1-88C2-C340F6BA23A5}" dt="2021-03-15T17:01:36.049" v="462" actId="478"/>
          <ac:spMkLst>
            <pc:docMk/>
            <pc:sldMk cId="1098413406" sldId="752"/>
            <ac:spMk id="3" creationId="{7779E176-B475-4CA7-BD5A-263A240D3EAF}"/>
          </ac:spMkLst>
        </pc:spChg>
        <pc:spChg chg="add mod">
          <ac:chgData name="Tony Wilson" userId="3ac092ca-c7c5-4366-b611-5371a5e77eef" providerId="ADAL" clId="{360B211B-0066-46C1-88C2-C340F6BA23A5}" dt="2021-03-15T17:02:10.587" v="468" actId="21"/>
          <ac:spMkLst>
            <pc:docMk/>
            <pc:sldMk cId="1098413406" sldId="752"/>
            <ac:spMk id="5" creationId="{55B9E24B-2B82-4EA6-9B47-338F25D8B9FC}"/>
          </ac:spMkLst>
        </pc:spChg>
      </pc:sldChg>
      <pc:sldChg chg="modSp new mod">
        <pc:chgData name="Tony Wilson" userId="3ac092ca-c7c5-4366-b611-5371a5e77eef" providerId="ADAL" clId="{360B211B-0066-46C1-88C2-C340F6BA23A5}" dt="2021-03-15T16:56:18.278" v="286" actId="20577"/>
        <pc:sldMkLst>
          <pc:docMk/>
          <pc:sldMk cId="2963855274" sldId="753"/>
        </pc:sldMkLst>
        <pc:spChg chg="mod">
          <ac:chgData name="Tony Wilson" userId="3ac092ca-c7c5-4366-b611-5371a5e77eef" providerId="ADAL" clId="{360B211B-0066-46C1-88C2-C340F6BA23A5}" dt="2021-03-15T16:56:18.278" v="286" actId="20577"/>
          <ac:spMkLst>
            <pc:docMk/>
            <pc:sldMk cId="2963855274" sldId="753"/>
            <ac:spMk id="2" creationId="{C8BE0E76-16B4-46A0-A936-170213F2CA6D}"/>
          </ac:spMkLst>
        </pc:spChg>
        <pc:spChg chg="mod">
          <ac:chgData name="Tony Wilson" userId="3ac092ca-c7c5-4366-b611-5371a5e77eef" providerId="ADAL" clId="{360B211B-0066-46C1-88C2-C340F6BA23A5}" dt="2021-03-15T16:56:04.621" v="232" actId="20577"/>
          <ac:spMkLst>
            <pc:docMk/>
            <pc:sldMk cId="2963855274" sldId="753"/>
            <ac:spMk id="3" creationId="{A3E4A290-72C2-43C0-8D22-A4D6F8572131}"/>
          </ac:spMkLst>
        </pc:spChg>
      </pc:sldChg>
      <pc:sldChg chg="addSp delSp modSp new mod">
        <pc:chgData name="Tony Wilson" userId="3ac092ca-c7c5-4366-b611-5371a5e77eef" providerId="ADAL" clId="{360B211B-0066-46C1-88C2-C340F6BA23A5}" dt="2021-03-15T16:56:32.122" v="292" actId="14100"/>
        <pc:sldMkLst>
          <pc:docMk/>
          <pc:sldMk cId="133358744" sldId="754"/>
        </pc:sldMkLst>
        <pc:spChg chg="del">
          <ac:chgData name="Tony Wilson" userId="3ac092ca-c7c5-4366-b611-5371a5e77eef" providerId="ADAL" clId="{360B211B-0066-46C1-88C2-C340F6BA23A5}" dt="2021-03-15T16:56:23.258" v="288" actId="478"/>
          <ac:spMkLst>
            <pc:docMk/>
            <pc:sldMk cId="133358744" sldId="754"/>
            <ac:spMk id="2" creationId="{EFD51B9C-37FF-4656-B852-56FE762981AE}"/>
          </ac:spMkLst>
        </pc:spChg>
        <pc:spChg chg="del">
          <ac:chgData name="Tony Wilson" userId="3ac092ca-c7c5-4366-b611-5371a5e77eef" providerId="ADAL" clId="{360B211B-0066-46C1-88C2-C340F6BA23A5}" dt="2021-03-15T16:56:24.330" v="289" actId="478"/>
          <ac:spMkLst>
            <pc:docMk/>
            <pc:sldMk cId="133358744" sldId="754"/>
            <ac:spMk id="3" creationId="{3A5544CA-F67B-4162-8E05-8E72FC78990C}"/>
          </ac:spMkLst>
        </pc:spChg>
        <pc:picChg chg="add mod">
          <ac:chgData name="Tony Wilson" userId="3ac092ca-c7c5-4366-b611-5371a5e77eef" providerId="ADAL" clId="{360B211B-0066-46C1-88C2-C340F6BA23A5}" dt="2021-03-15T16:56:32.122" v="292" actId="14100"/>
          <ac:picMkLst>
            <pc:docMk/>
            <pc:sldMk cId="133358744" sldId="754"/>
            <ac:picMk id="5" creationId="{38F90A3D-AEB1-4181-AE84-18CF5FB87EFB}"/>
          </ac:picMkLst>
        </pc:picChg>
      </pc:sldChg>
      <pc:sldChg chg="addSp modSp add mod">
        <pc:chgData name="Tony Wilson" userId="3ac092ca-c7c5-4366-b611-5371a5e77eef" providerId="ADAL" clId="{360B211B-0066-46C1-88C2-C340F6BA23A5}" dt="2021-03-15T17:02:21.802" v="471" actId="1076"/>
        <pc:sldMkLst>
          <pc:docMk/>
          <pc:sldMk cId="3742246964" sldId="755"/>
        </pc:sldMkLst>
        <pc:spChg chg="add mod">
          <ac:chgData name="Tony Wilson" userId="3ac092ca-c7c5-4366-b611-5371a5e77eef" providerId="ADAL" clId="{360B211B-0066-46C1-88C2-C340F6BA23A5}" dt="2021-03-15T17:02:21.802" v="471" actId="1076"/>
          <ac:spMkLst>
            <pc:docMk/>
            <pc:sldMk cId="3742246964" sldId="755"/>
            <ac:spMk id="3" creationId="{35191DDE-E405-4D62-A146-71ACC6C36CE1}"/>
          </ac:spMkLst>
        </pc:spChg>
      </pc:sldChg>
      <pc:sldChg chg="delSp modSp new mod">
        <pc:chgData name="Tony Wilson" userId="3ac092ca-c7c5-4366-b611-5371a5e77eef" providerId="ADAL" clId="{360B211B-0066-46C1-88C2-C340F6BA23A5}" dt="2021-03-15T17:06:31.661" v="947" actId="478"/>
        <pc:sldMkLst>
          <pc:docMk/>
          <pc:sldMk cId="811847500" sldId="756"/>
        </pc:sldMkLst>
        <pc:spChg chg="del">
          <ac:chgData name="Tony Wilson" userId="3ac092ca-c7c5-4366-b611-5371a5e77eef" providerId="ADAL" clId="{360B211B-0066-46C1-88C2-C340F6BA23A5}" dt="2021-03-15T17:06:31.661" v="947" actId="478"/>
          <ac:spMkLst>
            <pc:docMk/>
            <pc:sldMk cId="811847500" sldId="756"/>
            <ac:spMk id="2" creationId="{A117A8D5-5A02-4312-AE25-2329738A51C8}"/>
          </ac:spMkLst>
        </pc:spChg>
        <pc:spChg chg="mod">
          <ac:chgData name="Tony Wilson" userId="3ac092ca-c7c5-4366-b611-5371a5e77eef" providerId="ADAL" clId="{360B211B-0066-46C1-88C2-C340F6BA23A5}" dt="2021-03-15T17:06:28.613" v="946" actId="20577"/>
          <ac:spMkLst>
            <pc:docMk/>
            <pc:sldMk cId="811847500" sldId="756"/>
            <ac:spMk id="3" creationId="{27339ADB-9953-4A9E-B3E8-819A3CC445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6AA72-5F3A-421A-841C-EC6CD8283F02}" type="slidenum">
              <a:rPr lang="en-GB" smtClean="0"/>
              <a:t>‹#›</a:t>
            </a:fld>
            <a:endParaRPr lang="en-GB"/>
          </a:p>
        </p:txBody>
      </p:sp>
    </p:spTree>
    <p:extLst>
      <p:ext uri="{BB962C8B-B14F-4D97-AF65-F5344CB8AC3E}">
        <p14:creationId xmlns:p14="http://schemas.microsoft.com/office/powerpoint/2010/main" val="274299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0384F-1EF7-4D92-A9C1-266BC2B031A6}" type="slidenum">
              <a:rPr lang="en-GB" smtClean="0"/>
              <a:t>‹#›</a:t>
            </a:fld>
            <a:endParaRPr lang="en-GB"/>
          </a:p>
        </p:txBody>
      </p:sp>
    </p:spTree>
    <p:extLst>
      <p:ext uri="{BB962C8B-B14F-4D97-AF65-F5344CB8AC3E}">
        <p14:creationId xmlns:p14="http://schemas.microsoft.com/office/powerpoint/2010/main" val="201125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0384F-1EF7-4D92-A9C1-266BC2B031A6}" type="slidenum">
              <a:rPr lang="en-GB" smtClean="0"/>
              <a:t>1</a:t>
            </a:fld>
            <a:endParaRPr lang="en-GB"/>
          </a:p>
        </p:txBody>
      </p:sp>
    </p:spTree>
    <p:extLst>
      <p:ext uri="{BB962C8B-B14F-4D97-AF65-F5344CB8AC3E}">
        <p14:creationId xmlns:p14="http://schemas.microsoft.com/office/powerpoint/2010/main" val="113819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3</a:t>
            </a:fld>
            <a:endParaRPr lang="en-GB"/>
          </a:p>
        </p:txBody>
      </p:sp>
    </p:spTree>
    <p:extLst>
      <p:ext uri="{BB962C8B-B14F-4D97-AF65-F5344CB8AC3E}">
        <p14:creationId xmlns:p14="http://schemas.microsoft.com/office/powerpoint/2010/main" val="277968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4</a:t>
            </a:fld>
            <a:endParaRPr lang="en-GB"/>
          </a:p>
        </p:txBody>
      </p:sp>
    </p:spTree>
    <p:extLst>
      <p:ext uri="{BB962C8B-B14F-4D97-AF65-F5344CB8AC3E}">
        <p14:creationId xmlns:p14="http://schemas.microsoft.com/office/powerpoint/2010/main" val="169297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5</a:t>
            </a:fld>
            <a:endParaRPr lang="en-GB"/>
          </a:p>
        </p:txBody>
      </p:sp>
    </p:spTree>
    <p:extLst>
      <p:ext uri="{BB962C8B-B14F-4D97-AF65-F5344CB8AC3E}">
        <p14:creationId xmlns:p14="http://schemas.microsoft.com/office/powerpoint/2010/main" val="82481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6</a:t>
            </a:fld>
            <a:endParaRPr lang="en-GB"/>
          </a:p>
        </p:txBody>
      </p:sp>
    </p:spTree>
    <p:extLst>
      <p:ext uri="{BB962C8B-B14F-4D97-AF65-F5344CB8AC3E}">
        <p14:creationId xmlns:p14="http://schemas.microsoft.com/office/powerpoint/2010/main" val="235918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7</a:t>
            </a:fld>
            <a:endParaRPr lang="en-GB"/>
          </a:p>
        </p:txBody>
      </p:sp>
    </p:spTree>
    <p:extLst>
      <p:ext uri="{BB962C8B-B14F-4D97-AF65-F5344CB8AC3E}">
        <p14:creationId xmlns:p14="http://schemas.microsoft.com/office/powerpoint/2010/main" val="254454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0384F-1EF7-4D92-A9C1-266BC2B031A6}" type="slidenum">
              <a:rPr lang="en-GB" smtClean="0"/>
              <a:t>18</a:t>
            </a:fld>
            <a:endParaRPr lang="en-GB"/>
          </a:p>
        </p:txBody>
      </p:sp>
    </p:spTree>
    <p:extLst>
      <p:ext uri="{BB962C8B-B14F-4D97-AF65-F5344CB8AC3E}">
        <p14:creationId xmlns:p14="http://schemas.microsoft.com/office/powerpoint/2010/main" val="4448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0384F-1EF7-4D92-A9C1-266BC2B031A6}" type="slidenum">
              <a:rPr lang="en-GB" smtClean="0"/>
              <a:t>30</a:t>
            </a:fld>
            <a:endParaRPr lang="en-GB"/>
          </a:p>
        </p:txBody>
      </p:sp>
    </p:spTree>
    <p:extLst>
      <p:ext uri="{BB962C8B-B14F-4D97-AF65-F5344CB8AC3E}">
        <p14:creationId xmlns:p14="http://schemas.microsoft.com/office/powerpoint/2010/main" val="350879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hyperlink" Target="http://www.employment-studies.co.uk/register"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40653" y="692696"/>
            <a:ext cx="7772400" cy="1362075"/>
          </a:xfrm>
        </p:spPr>
        <p:txBody>
          <a:bodyPr anchor="t">
            <a:normAutofit/>
          </a:bodyPr>
          <a:lstStyle>
            <a:lvl1pPr algn="l">
              <a:lnSpc>
                <a:spcPct val="110000"/>
              </a:lnSpc>
              <a:defRPr sz="3800" b="1" cap="none" baseline="0"/>
            </a:lvl1pPr>
          </a:lstStyle>
          <a:p>
            <a:r>
              <a:rPr lang="en-US" dirty="0"/>
              <a:t>Title</a:t>
            </a:r>
            <a:endParaRPr lang="en-GB" dirty="0"/>
          </a:p>
        </p:txBody>
      </p:sp>
      <p:sp>
        <p:nvSpPr>
          <p:cNvPr id="8" name="Text Placeholder 2"/>
          <p:cNvSpPr>
            <a:spLocks noGrp="1"/>
          </p:cNvSpPr>
          <p:nvPr>
            <p:ph type="body" idx="1" hasCustomPrompt="1"/>
          </p:nvPr>
        </p:nvSpPr>
        <p:spPr>
          <a:xfrm>
            <a:off x="612661" y="4377085"/>
            <a:ext cx="7772400" cy="924123"/>
          </a:xfrm>
          <a:prstGeom prst="rect">
            <a:avLst/>
          </a:prstGeom>
        </p:spPr>
        <p:txBody>
          <a:bodyPr anchor="t">
            <a:normAutofit/>
          </a:bodyPr>
          <a:lstStyle>
            <a:lvl1pPr marL="0" indent="0">
              <a:buNone/>
              <a:defRPr sz="2200">
                <a:solidFill>
                  <a:srgbClr val="5A5A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name</a:t>
            </a:r>
          </a:p>
        </p:txBody>
      </p:sp>
      <p:sp>
        <p:nvSpPr>
          <p:cNvPr id="9" name="Text Placeholder 7"/>
          <p:cNvSpPr>
            <a:spLocks noGrp="1"/>
          </p:cNvSpPr>
          <p:nvPr>
            <p:ph type="body" sz="quarter" idx="10" hasCustomPrompt="1"/>
          </p:nvPr>
        </p:nvSpPr>
        <p:spPr>
          <a:xfrm>
            <a:off x="540653" y="2492896"/>
            <a:ext cx="7704138" cy="935038"/>
          </a:xfrm>
          <a:prstGeom prst="rect">
            <a:avLst/>
          </a:prstGeom>
        </p:spPr>
        <p:txBody>
          <a:bodyPr>
            <a:normAutofit/>
          </a:bodyPr>
          <a:lstStyle>
            <a:lvl1pPr marL="0" indent="0">
              <a:buNone/>
              <a:defRPr sz="2700">
                <a:solidFill>
                  <a:srgbClr val="397BB1"/>
                </a:solidFill>
              </a:defRPr>
            </a:lvl1pPr>
            <a:lvl2pPr>
              <a:defRPr>
                <a:solidFill>
                  <a:srgbClr val="397BB1"/>
                </a:solidFill>
              </a:defRPr>
            </a:lvl2pPr>
            <a:lvl3pPr>
              <a:defRPr>
                <a:solidFill>
                  <a:srgbClr val="397BB1"/>
                </a:solidFill>
              </a:defRPr>
            </a:lvl3pPr>
            <a:lvl4pPr>
              <a:defRPr>
                <a:solidFill>
                  <a:srgbClr val="397BB1"/>
                </a:solidFill>
              </a:defRPr>
            </a:lvl4pPr>
            <a:lvl5pPr>
              <a:defRPr>
                <a:solidFill>
                  <a:srgbClr val="397BB1"/>
                </a:solidFill>
              </a:defRPr>
            </a:lvl5pPr>
          </a:lstStyle>
          <a:p>
            <a:pPr lvl="0"/>
            <a:r>
              <a:rPr lang="en-US" dirty="0"/>
              <a:t>Subtitle</a:t>
            </a:r>
            <a:endParaRPr lang="en-GB" dirty="0"/>
          </a:p>
        </p:txBody>
      </p:sp>
      <p:sp>
        <p:nvSpPr>
          <p:cNvPr id="15" name="Picture Placeholder 14"/>
          <p:cNvSpPr>
            <a:spLocks noGrp="1"/>
          </p:cNvSpPr>
          <p:nvPr>
            <p:ph type="pic" sz="quarter" idx="11" hasCustomPrompt="1"/>
          </p:nvPr>
        </p:nvSpPr>
        <p:spPr>
          <a:xfrm>
            <a:off x="5993110" y="5842411"/>
            <a:ext cx="936625" cy="558800"/>
          </a:xfrm>
        </p:spPr>
        <p:txBody>
          <a:bodyPr>
            <a:noAutofit/>
          </a:bodyPr>
          <a:lstStyle>
            <a:lvl1pPr marL="0" indent="0">
              <a:buNone/>
              <a:defRPr sz="1600"/>
            </a:lvl1pPr>
          </a:lstStyle>
          <a:p>
            <a:r>
              <a:rPr lang="en-GB" dirty="0"/>
              <a:t>Other logos</a:t>
            </a:r>
          </a:p>
        </p:txBody>
      </p:sp>
      <p:sp>
        <p:nvSpPr>
          <p:cNvPr id="16" name="Picture Placeholder 14"/>
          <p:cNvSpPr>
            <a:spLocks noGrp="1"/>
          </p:cNvSpPr>
          <p:nvPr>
            <p:ph type="pic" sz="quarter" idx="12" hasCustomPrompt="1"/>
          </p:nvPr>
        </p:nvSpPr>
        <p:spPr>
          <a:xfrm>
            <a:off x="4863841" y="5842411"/>
            <a:ext cx="936625" cy="558800"/>
          </a:xfrm>
        </p:spPr>
        <p:txBody>
          <a:bodyPr>
            <a:noAutofit/>
          </a:bodyPr>
          <a:lstStyle>
            <a:lvl1pPr marL="0" indent="0">
              <a:buNone/>
              <a:defRPr sz="1600"/>
            </a:lvl1pPr>
          </a:lstStyle>
          <a:p>
            <a:r>
              <a:rPr lang="en-GB" dirty="0"/>
              <a:t>Other logos</a:t>
            </a:r>
          </a:p>
        </p:txBody>
      </p:sp>
      <p:sp>
        <p:nvSpPr>
          <p:cNvPr id="17" name="Picture Placeholder 14"/>
          <p:cNvSpPr>
            <a:spLocks noGrp="1"/>
          </p:cNvSpPr>
          <p:nvPr>
            <p:ph type="pic" sz="quarter" idx="13" hasCustomPrompt="1"/>
          </p:nvPr>
        </p:nvSpPr>
        <p:spPr>
          <a:xfrm>
            <a:off x="3734571" y="5842411"/>
            <a:ext cx="936625" cy="558800"/>
          </a:xfrm>
        </p:spPr>
        <p:txBody>
          <a:bodyPr>
            <a:noAutofit/>
          </a:bodyPr>
          <a:lstStyle>
            <a:lvl1pPr marL="0" indent="0">
              <a:buNone/>
              <a:defRPr sz="1600"/>
            </a:lvl1pPr>
          </a:lstStyle>
          <a:p>
            <a:r>
              <a:rPr lang="en-GB" dirty="0"/>
              <a:t>Other logos</a:t>
            </a:r>
          </a:p>
        </p:txBody>
      </p:sp>
      <p:cxnSp>
        <p:nvCxnSpPr>
          <p:cNvPr id="12" name="Straight Connector 11"/>
          <p:cNvCxnSpPr/>
          <p:nvPr userDrawn="1"/>
        </p:nvCxnSpPr>
        <p:spPr>
          <a:xfrm>
            <a:off x="540653" y="4221088"/>
            <a:ext cx="8064896" cy="0"/>
          </a:xfrm>
          <a:prstGeom prst="line">
            <a:avLst/>
          </a:prstGeom>
          <a:ln w="19050">
            <a:solidFill>
              <a:srgbClr val="5A5A5A"/>
            </a:solidFill>
          </a:ln>
        </p:spPr>
        <p:style>
          <a:lnRef idx="1">
            <a:schemeClr val="accent1"/>
          </a:lnRef>
          <a:fillRef idx="0">
            <a:schemeClr val="accent1"/>
          </a:fillRef>
          <a:effectRef idx="0">
            <a:schemeClr val="accent1"/>
          </a:effectRef>
          <a:fontRef idx="minor">
            <a:schemeClr val="tx1"/>
          </a:fontRef>
        </p:style>
      </p:cxnSp>
      <p:pic>
        <p:nvPicPr>
          <p:cNvPr id="13" name="Picture 12" descr="ppt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467" y="5749160"/>
            <a:ext cx="8171997" cy="745303"/>
          </a:xfrm>
          <a:prstGeom prst="rect">
            <a:avLst/>
          </a:prstGeom>
        </p:spPr>
      </p:pic>
    </p:spTree>
    <p:extLst>
      <p:ext uri="{BB962C8B-B14F-4D97-AF65-F5344CB8AC3E}">
        <p14:creationId xmlns:p14="http://schemas.microsoft.com/office/powerpoint/2010/main" val="240960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40653" y="692696"/>
            <a:ext cx="7772400" cy="1362075"/>
          </a:xfrm>
        </p:spPr>
        <p:txBody>
          <a:bodyPr anchor="t">
            <a:normAutofit/>
          </a:bodyPr>
          <a:lstStyle>
            <a:lvl1pPr algn="l">
              <a:lnSpc>
                <a:spcPct val="110000"/>
              </a:lnSpc>
              <a:defRPr sz="3800" b="1" cap="none" baseline="0"/>
            </a:lvl1pPr>
          </a:lstStyle>
          <a:p>
            <a:r>
              <a:rPr lang="en-US" dirty="0"/>
              <a:t>Section title</a:t>
            </a:r>
            <a:endParaRPr lang="en-GB" dirty="0"/>
          </a:p>
        </p:txBody>
      </p:sp>
      <p:sp>
        <p:nvSpPr>
          <p:cNvPr id="12" name="Text Placeholder 7"/>
          <p:cNvSpPr>
            <a:spLocks noGrp="1"/>
          </p:cNvSpPr>
          <p:nvPr>
            <p:ph type="body" sz="quarter" idx="10" hasCustomPrompt="1"/>
          </p:nvPr>
        </p:nvSpPr>
        <p:spPr>
          <a:xfrm>
            <a:off x="540653" y="2492896"/>
            <a:ext cx="7704138" cy="935038"/>
          </a:xfrm>
          <a:prstGeom prst="rect">
            <a:avLst/>
          </a:prstGeom>
        </p:spPr>
        <p:txBody>
          <a:bodyPr>
            <a:normAutofit/>
          </a:bodyPr>
          <a:lstStyle>
            <a:lvl1pPr marL="0" indent="0">
              <a:buNone/>
              <a:defRPr sz="2700">
                <a:solidFill>
                  <a:srgbClr val="397BB1"/>
                </a:solidFill>
              </a:defRPr>
            </a:lvl1pPr>
            <a:lvl2pPr>
              <a:defRPr>
                <a:solidFill>
                  <a:srgbClr val="397BB1"/>
                </a:solidFill>
              </a:defRPr>
            </a:lvl2pPr>
            <a:lvl3pPr>
              <a:defRPr>
                <a:solidFill>
                  <a:srgbClr val="397BB1"/>
                </a:solidFill>
              </a:defRPr>
            </a:lvl3pPr>
            <a:lvl4pPr>
              <a:defRPr>
                <a:solidFill>
                  <a:srgbClr val="397BB1"/>
                </a:solidFill>
              </a:defRPr>
            </a:lvl4pPr>
            <a:lvl5pPr>
              <a:defRPr>
                <a:solidFill>
                  <a:srgbClr val="397BB1"/>
                </a:solidFill>
              </a:defRPr>
            </a:lvl5pPr>
          </a:lstStyle>
          <a:p>
            <a:pPr lvl="0"/>
            <a:r>
              <a:rPr lang="en-US" dirty="0"/>
              <a:t>Subtitle</a:t>
            </a:r>
            <a:endParaRPr lang="en-GB" dirty="0"/>
          </a:p>
        </p:txBody>
      </p:sp>
    </p:spTree>
    <p:extLst>
      <p:ext uri="{BB962C8B-B14F-4D97-AF65-F5344CB8AC3E}">
        <p14:creationId xmlns:p14="http://schemas.microsoft.com/office/powerpoint/2010/main" val="299033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10000"/>
              </a:lnSpc>
              <a:spcBef>
                <a:spcPts val="600"/>
              </a:spcBef>
              <a:spcAft>
                <a:spcPts val="600"/>
              </a:spcAft>
              <a:defRPr/>
            </a:lvl1pPr>
            <a:lvl2pPr>
              <a:lnSpc>
                <a:spcPct val="110000"/>
              </a:lnSpc>
              <a:spcBef>
                <a:spcPts val="600"/>
              </a:spcBef>
              <a:spcAft>
                <a:spcPts val="600"/>
              </a:spcAft>
              <a:buSzPct val="105000"/>
              <a:defRPr/>
            </a:lvl2pPr>
            <a:lvl3pPr>
              <a:lnSpc>
                <a:spcPct val="110000"/>
              </a:lnSpc>
              <a:spcBef>
                <a:spcPts val="600"/>
              </a:spcBef>
              <a:spcAft>
                <a:spcPts val="600"/>
              </a:spcAft>
              <a:defRPr/>
            </a:lvl3pPr>
            <a:lvl4pPr>
              <a:lnSpc>
                <a:spcPct val="110000"/>
              </a:lnSpc>
              <a:spcBef>
                <a:spcPts val="600"/>
              </a:spcBef>
              <a:spcAft>
                <a:spcPts val="600"/>
              </a:spcAft>
              <a:defRPr/>
            </a:lvl4pPr>
            <a:lvl5pPr>
              <a:lnSpc>
                <a:spcPct val="11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lvl1pPr algn="l">
              <a:lnSpc>
                <a:spcPct val="110000"/>
              </a:lnSpc>
              <a:defRPr sz="3200" b="1"/>
            </a:lvl1pPr>
          </a:lstStyle>
          <a:p>
            <a:r>
              <a:rPr lang="en-US"/>
              <a:t>Click to edit Master title style</a:t>
            </a:r>
            <a:endParaRPr lang="en-GB" dirty="0"/>
          </a:p>
        </p:txBody>
      </p:sp>
    </p:spTree>
    <p:extLst>
      <p:ext uri="{BB962C8B-B14F-4D97-AF65-F5344CB8AC3E}">
        <p14:creationId xmlns:p14="http://schemas.microsoft.com/office/powerpoint/2010/main" val="207470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a:lvl1pPr>
          </a:lstStyle>
          <a:p>
            <a:r>
              <a:rPr lang="en-US"/>
              <a:t>Click to edit Master title style</a:t>
            </a:r>
            <a:endParaRPr lang="en-GB" dirty="0"/>
          </a:p>
        </p:txBody>
      </p:sp>
      <p:sp>
        <p:nvSpPr>
          <p:cNvPr id="5" name="Text Placeholder 5"/>
          <p:cNvSpPr>
            <a:spLocks noGrp="1"/>
          </p:cNvSpPr>
          <p:nvPr>
            <p:ph type="body" sz="quarter" idx="11" hasCustomPrompt="1"/>
          </p:nvPr>
        </p:nvSpPr>
        <p:spPr>
          <a:xfrm>
            <a:off x="1187624" y="5949280"/>
            <a:ext cx="6336704" cy="648865"/>
          </a:xfrm>
        </p:spPr>
        <p:txBody>
          <a:bodyPr>
            <a:noAutofit/>
          </a:bodyPr>
          <a:lstStyle>
            <a:lvl1pPr marL="0" indent="0">
              <a:buFontTx/>
              <a:buNone/>
              <a:defRPr sz="1800"/>
            </a:lvl1pPr>
            <a:lvl2pPr>
              <a:defRPr sz="1200"/>
            </a:lvl2pPr>
            <a:lvl3pPr>
              <a:defRPr sz="1200"/>
            </a:lvl3pPr>
            <a:lvl4pPr>
              <a:defRPr sz="1200"/>
            </a:lvl4pPr>
            <a:lvl5pPr>
              <a:defRPr sz="1200"/>
            </a:lvl5pPr>
          </a:lstStyle>
          <a:p>
            <a:pPr lvl="0"/>
            <a:r>
              <a:rPr lang="en-US" dirty="0"/>
              <a:t>Source/caption</a:t>
            </a:r>
            <a:endParaRPr lang="en-GB" dirty="0"/>
          </a:p>
        </p:txBody>
      </p:sp>
      <p:sp>
        <p:nvSpPr>
          <p:cNvPr id="6" name="Content Placeholder 9"/>
          <p:cNvSpPr>
            <a:spLocks noGrp="1"/>
          </p:cNvSpPr>
          <p:nvPr>
            <p:ph sz="quarter" idx="12" hasCustomPrompt="1"/>
          </p:nvPr>
        </p:nvSpPr>
        <p:spPr>
          <a:xfrm>
            <a:off x="1115616" y="1556792"/>
            <a:ext cx="6480000" cy="4321175"/>
          </a:xfrm>
        </p:spPr>
        <p:txBody>
          <a:bodyPr/>
          <a:lstStyle>
            <a:lvl1pPr marL="0" indent="0">
              <a:buNone/>
              <a:defRPr baseline="0"/>
            </a:lvl1pPr>
          </a:lstStyle>
          <a:p>
            <a:pPr lvl="0"/>
            <a:r>
              <a:rPr lang="en-GB" dirty="0"/>
              <a:t>Click an icon to add content</a:t>
            </a:r>
          </a:p>
        </p:txBody>
      </p:sp>
    </p:spTree>
    <p:extLst>
      <p:ext uri="{BB962C8B-B14F-4D97-AF65-F5344CB8AC3E}">
        <p14:creationId xmlns:p14="http://schemas.microsoft.com/office/powerpoint/2010/main" val="83282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lvl1pPr algn="l">
              <a:defRPr sz="3200" b="1"/>
            </a:lvl1pPr>
          </a:lstStyle>
          <a:p>
            <a:r>
              <a:rPr lang="en-US"/>
              <a:t>Click to edit Master title style</a:t>
            </a:r>
            <a:endParaRPr lang="en-GB" dirty="0"/>
          </a:p>
        </p:txBody>
      </p:sp>
    </p:spTree>
    <p:extLst>
      <p:ext uri="{BB962C8B-B14F-4D97-AF65-F5344CB8AC3E}">
        <p14:creationId xmlns:p14="http://schemas.microsoft.com/office/powerpoint/2010/main" val="74145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4645025" y="1535113"/>
            <a:ext cx="4041775" cy="63976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Content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lvl1pPr algn="l">
              <a:defRPr sz="3200" b="1"/>
            </a:lvl1pPr>
          </a:lstStyle>
          <a:p>
            <a:r>
              <a:rPr lang="en-US"/>
              <a:t>Click to edit Master title style</a:t>
            </a:r>
            <a:endParaRPr lang="en-GB" dirty="0"/>
          </a:p>
        </p:txBody>
      </p:sp>
    </p:spTree>
    <p:extLst>
      <p:ext uri="{BB962C8B-B14F-4D97-AF65-F5344CB8AC3E}">
        <p14:creationId xmlns:p14="http://schemas.microsoft.com/office/powerpoint/2010/main" val="130939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pic>
        <p:nvPicPr>
          <p:cNvPr id="3" name="Picture 2" descr="ppt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82" y="5749160"/>
            <a:ext cx="8171997" cy="745303"/>
          </a:xfrm>
          <a:prstGeom prst="rect">
            <a:avLst/>
          </a:prstGeom>
        </p:spPr>
      </p:pic>
      <p:sp>
        <p:nvSpPr>
          <p:cNvPr id="10" name="Text Placeholder 9"/>
          <p:cNvSpPr>
            <a:spLocks noGrp="1"/>
          </p:cNvSpPr>
          <p:nvPr>
            <p:ph type="body" sz="quarter" idx="10" hasCustomPrompt="1"/>
          </p:nvPr>
        </p:nvSpPr>
        <p:spPr>
          <a:xfrm>
            <a:off x="1908175" y="3284539"/>
            <a:ext cx="5328121" cy="1440605"/>
          </a:xfrm>
        </p:spPr>
        <p:txBody>
          <a:bodyPr>
            <a:normAutofit/>
          </a:bodyPr>
          <a:lstStyle>
            <a:lvl1pPr marL="0" indent="0">
              <a:buNone/>
              <a:defRPr sz="2400" baseline="0"/>
            </a:lvl1pPr>
          </a:lstStyle>
          <a:p>
            <a:pPr lvl="0"/>
            <a:r>
              <a:rPr lang="en-US" dirty="0"/>
              <a:t>Your contact details here, if required</a:t>
            </a:r>
            <a:endParaRPr lang="en-GB" dirty="0"/>
          </a:p>
        </p:txBody>
      </p:sp>
      <p:pic>
        <p:nvPicPr>
          <p:cNvPr id="5" name="Picture 4" descr="ppt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382" y="5749160"/>
            <a:ext cx="8171997" cy="745303"/>
          </a:xfrm>
          <a:prstGeom prst="rect">
            <a:avLst/>
          </a:prstGeom>
        </p:spPr>
      </p:pic>
      <p:sp>
        <p:nvSpPr>
          <p:cNvPr id="4" name="TextBox 3"/>
          <p:cNvSpPr txBox="1"/>
          <p:nvPr userDrawn="1"/>
        </p:nvSpPr>
        <p:spPr>
          <a:xfrm>
            <a:off x="1907704" y="2348880"/>
            <a:ext cx="4176464" cy="677108"/>
          </a:xfrm>
          <a:prstGeom prst="rect">
            <a:avLst/>
          </a:prstGeom>
          <a:noFill/>
        </p:spPr>
        <p:txBody>
          <a:bodyPr wrap="square" rtlCol="0">
            <a:spAutoFit/>
          </a:bodyPr>
          <a:lstStyle/>
          <a:p>
            <a:r>
              <a:rPr lang="en-US" sz="3800" b="1" dirty="0">
                <a:solidFill>
                  <a:schemeClr val="tx2"/>
                </a:solidFill>
                <a:latin typeface="+mj-lt"/>
              </a:rPr>
              <a:t>Any questions?</a:t>
            </a:r>
            <a:endParaRPr lang="en-GB" sz="3800" b="1" dirty="0">
              <a:solidFill>
                <a:schemeClr val="tx2"/>
              </a:solidFill>
              <a:latin typeface="+mj-lt"/>
            </a:endParaRPr>
          </a:p>
        </p:txBody>
      </p:sp>
    </p:spTree>
    <p:extLst>
      <p:ext uri="{BB962C8B-B14F-4D97-AF65-F5344CB8AC3E}">
        <p14:creationId xmlns:p14="http://schemas.microsoft.com/office/powerpoint/2010/main" val="405461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ppt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82" y="5749160"/>
            <a:ext cx="8171997" cy="745303"/>
          </a:xfrm>
          <a:prstGeom prst="rect">
            <a:avLst/>
          </a:prstGeom>
        </p:spPr>
      </p:pic>
      <p:sp>
        <p:nvSpPr>
          <p:cNvPr id="7" name="TextBox 6"/>
          <p:cNvSpPr txBox="1"/>
          <p:nvPr userDrawn="1"/>
        </p:nvSpPr>
        <p:spPr>
          <a:xfrm>
            <a:off x="1907704" y="2593940"/>
            <a:ext cx="4032448" cy="400110"/>
          </a:xfrm>
          <a:prstGeom prst="rect">
            <a:avLst/>
          </a:prstGeom>
          <a:noFill/>
        </p:spPr>
        <p:txBody>
          <a:bodyPr wrap="square" rtlCol="0">
            <a:spAutoFit/>
          </a:bodyPr>
          <a:lstStyle/>
          <a:p>
            <a:r>
              <a:rPr lang="en-GB" sz="2000" dirty="0"/>
              <a:t>www.employment-studies.co.uk</a:t>
            </a:r>
          </a:p>
        </p:txBody>
      </p:sp>
      <p:pic>
        <p:nvPicPr>
          <p:cNvPr id="8" name="Picture 7" descr="ppt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382" y="5749160"/>
            <a:ext cx="8171997" cy="745303"/>
          </a:xfrm>
          <a:prstGeom prst="rect">
            <a:avLst/>
          </a:prstGeom>
        </p:spPr>
      </p:pic>
      <p:sp>
        <p:nvSpPr>
          <p:cNvPr id="9" name="TextBox 8"/>
          <p:cNvSpPr txBox="1"/>
          <p:nvPr userDrawn="1"/>
        </p:nvSpPr>
        <p:spPr>
          <a:xfrm>
            <a:off x="1907704" y="1844824"/>
            <a:ext cx="4176464" cy="677108"/>
          </a:xfrm>
          <a:prstGeom prst="rect">
            <a:avLst/>
          </a:prstGeom>
          <a:noFill/>
        </p:spPr>
        <p:txBody>
          <a:bodyPr wrap="square" rtlCol="0">
            <a:spAutoFit/>
          </a:bodyPr>
          <a:lstStyle/>
          <a:p>
            <a:r>
              <a:rPr lang="en-US" sz="3800" b="1" dirty="0">
                <a:solidFill>
                  <a:schemeClr val="tx2"/>
                </a:solidFill>
                <a:latin typeface="+mj-lt"/>
              </a:rPr>
              <a:t>Thank</a:t>
            </a:r>
            <a:r>
              <a:rPr lang="en-US" sz="3800" b="1" baseline="0" dirty="0">
                <a:solidFill>
                  <a:schemeClr val="tx2"/>
                </a:solidFill>
                <a:latin typeface="+mj-lt"/>
              </a:rPr>
              <a:t> you</a:t>
            </a:r>
            <a:endParaRPr lang="en-GB" sz="3800" b="1" dirty="0">
              <a:solidFill>
                <a:schemeClr val="tx2"/>
              </a:solidFill>
              <a:latin typeface="+mj-lt"/>
            </a:endParaRPr>
          </a:p>
        </p:txBody>
      </p:sp>
      <p:sp>
        <p:nvSpPr>
          <p:cNvPr id="2" name="TextBox 1"/>
          <p:cNvSpPr txBox="1"/>
          <p:nvPr userDrawn="1"/>
        </p:nvSpPr>
        <p:spPr>
          <a:xfrm>
            <a:off x="1907704" y="3760231"/>
            <a:ext cx="2232248" cy="400110"/>
          </a:xfrm>
          <a:prstGeom prst="rect">
            <a:avLst/>
          </a:prstGeom>
          <a:noFill/>
        </p:spPr>
        <p:txBody>
          <a:bodyPr wrap="square" rtlCol="0">
            <a:spAutoFit/>
          </a:bodyPr>
          <a:lstStyle/>
          <a:p>
            <a:pPr>
              <a:spcAft>
                <a:spcPts val="1200"/>
              </a:spcAft>
            </a:pPr>
            <a:r>
              <a:rPr lang="en-GB" sz="2000" b="1" dirty="0"/>
              <a:t>Stay up-to-date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6851" y="4264287"/>
            <a:ext cx="347206" cy="234635"/>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9408" y="4695264"/>
            <a:ext cx="322093" cy="275386"/>
          </a:xfrm>
          <a:prstGeom prst="rect">
            <a:avLst/>
          </a:prstGeom>
        </p:spPr>
      </p:pic>
      <p:sp>
        <p:nvSpPr>
          <p:cNvPr id="13" name="TextBox 12"/>
          <p:cNvSpPr txBox="1"/>
          <p:nvPr userDrawn="1"/>
        </p:nvSpPr>
        <p:spPr>
          <a:xfrm>
            <a:off x="2483768" y="4691682"/>
            <a:ext cx="5760640" cy="307777"/>
          </a:xfrm>
          <a:prstGeom prst="rect">
            <a:avLst/>
          </a:prstGeom>
          <a:noFill/>
        </p:spPr>
        <p:txBody>
          <a:bodyPr wrap="square" rtlCol="0">
            <a:spAutoFit/>
          </a:bodyPr>
          <a:lstStyle/>
          <a:p>
            <a:pPr>
              <a:spcAft>
                <a:spcPts val="1200"/>
              </a:spcAft>
            </a:pPr>
            <a:r>
              <a:rPr lang="en-GB" sz="1400" b="0" dirty="0"/>
              <a:t>@</a:t>
            </a:r>
            <a:r>
              <a:rPr lang="en-GB" sz="1400" b="0" dirty="0" err="1"/>
              <a:t>EmploymtStudies</a:t>
            </a:r>
            <a:endParaRPr lang="en-GB" sz="1400" b="0" baseline="0" dirty="0"/>
          </a:p>
        </p:txBody>
      </p:sp>
      <p:sp>
        <p:nvSpPr>
          <p:cNvPr id="14" name="TextBox 13"/>
          <p:cNvSpPr txBox="1"/>
          <p:nvPr userDrawn="1"/>
        </p:nvSpPr>
        <p:spPr>
          <a:xfrm>
            <a:off x="2483768" y="4239904"/>
            <a:ext cx="5544616"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Get IES email updates: </a:t>
            </a:r>
            <a:r>
              <a:rPr lang="en-GB" sz="1400" b="0" dirty="0">
                <a:solidFill>
                  <a:schemeClr val="tx1"/>
                </a:solidFill>
                <a:hlinkClick r:id="rId5"/>
              </a:rPr>
              <a:t>www.employment-studies.co.uk/register</a:t>
            </a:r>
            <a:endParaRPr lang="en-GB" sz="1400" b="0" dirty="0">
              <a:solidFill>
                <a:schemeClr val="tx1"/>
              </a:solidFill>
            </a:endParaRPr>
          </a:p>
        </p:txBody>
      </p:sp>
    </p:spTree>
    <p:extLst>
      <p:ext uri="{BB962C8B-B14F-4D97-AF65-F5344CB8AC3E}">
        <p14:creationId xmlns:p14="http://schemas.microsoft.com/office/powerpoint/2010/main" val="124142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23717929"/>
      </p:ext>
    </p:extLst>
  </p:cSld>
  <p:clrMap bg1="lt1" tx1="dk1" bg2="lt2" tx2="dk2" accent1="accent1" accent2="accent2" accent3="accent3" accent4="accent4" accent5="accent5" accent6="accent6" hlink="hlink" folHlink="folHlink"/>
  <p:sldLayoutIdLst>
    <p:sldLayoutId id="2147483709"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defTabSz="914400" rtl="0" eaLnBrk="1" latinLnBrk="0" hangingPunct="1">
        <a:spcBef>
          <a:spcPct val="0"/>
        </a:spcBef>
        <a:buNone/>
        <a:defRPr lang="en-GB" sz="3200" b="1" kern="1200" dirty="0" smtClean="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10000"/>
        </a:lnSpc>
        <a:spcBef>
          <a:spcPts val="600"/>
        </a:spcBef>
        <a:spcAft>
          <a:spcPts val="600"/>
        </a:spcAft>
        <a:buClr>
          <a:srgbClr val="397BB1"/>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rgbClr val="397BB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tx1"/>
        </a:buClr>
        <a:buSzPct val="85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tx1"/>
        </a:buClr>
        <a:buSzPct val="8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learningandwork.org.uk/resource/delivering-employment-projects/"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53" y="692696"/>
            <a:ext cx="7772400" cy="2016224"/>
          </a:xfrm>
        </p:spPr>
        <p:txBody>
          <a:bodyPr>
            <a:normAutofit/>
          </a:bodyPr>
          <a:lstStyle/>
          <a:p>
            <a:br>
              <a:rPr lang="en-GB" dirty="0"/>
            </a:br>
            <a:r>
              <a:rPr lang="en-GB" dirty="0"/>
              <a:t>Getting back to work:</a:t>
            </a:r>
            <a:br>
              <a:rPr lang="en-GB" dirty="0"/>
            </a:br>
            <a:r>
              <a:rPr lang="en-GB" dirty="0"/>
              <a:t>Recovering from Covid-19</a:t>
            </a:r>
          </a:p>
        </p:txBody>
      </p:sp>
      <p:sp>
        <p:nvSpPr>
          <p:cNvPr id="3" name="Text Placeholder 2"/>
          <p:cNvSpPr>
            <a:spLocks noGrp="1"/>
          </p:cNvSpPr>
          <p:nvPr>
            <p:ph type="body" idx="1"/>
          </p:nvPr>
        </p:nvSpPr>
        <p:spPr>
          <a:xfrm>
            <a:off x="612661" y="4377085"/>
            <a:ext cx="7772400" cy="1356171"/>
          </a:xfrm>
        </p:spPr>
        <p:txBody>
          <a:bodyPr>
            <a:normAutofit fontScale="92500" lnSpcReduction="10000"/>
          </a:bodyPr>
          <a:lstStyle/>
          <a:p>
            <a:r>
              <a:rPr lang="en-GB" dirty="0"/>
              <a:t>Tony Wilson, Institute Director, IES</a:t>
            </a:r>
          </a:p>
          <a:p>
            <a:r>
              <a:rPr lang="en-GB" u="sng" dirty="0">
                <a:solidFill>
                  <a:srgbClr val="0070C0"/>
                </a:solidFill>
              </a:rPr>
              <a:t>tony.wilson@employment-studies.co.uk</a:t>
            </a:r>
          </a:p>
          <a:p>
            <a:r>
              <a:rPr lang="en-GB" u="sng" dirty="0">
                <a:solidFill>
                  <a:srgbClr val="0070C0"/>
                </a:solidFill>
              </a:rPr>
              <a:t>@</a:t>
            </a:r>
            <a:r>
              <a:rPr lang="en-GB" u="sng" dirty="0" err="1">
                <a:solidFill>
                  <a:srgbClr val="0070C0"/>
                </a:solidFill>
              </a:rPr>
              <a:t>tonywilsonIES</a:t>
            </a:r>
            <a:endParaRPr lang="en-GB" u="sng" dirty="0">
              <a:solidFill>
                <a:srgbClr val="0070C0"/>
              </a:solidFill>
            </a:endParaRPr>
          </a:p>
        </p:txBody>
      </p:sp>
    </p:spTree>
    <p:extLst>
      <p:ext uri="{BB962C8B-B14F-4D97-AF65-F5344CB8AC3E}">
        <p14:creationId xmlns:p14="http://schemas.microsoft.com/office/powerpoint/2010/main" val="43259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3E566-411E-43ED-9BB5-BE5A213E9DF3}"/>
              </a:ext>
            </a:extLst>
          </p:cNvPr>
          <p:cNvSpPr>
            <a:spLocks noGrp="1"/>
          </p:cNvSpPr>
          <p:nvPr>
            <p:ph type="title"/>
          </p:nvPr>
        </p:nvSpPr>
        <p:spPr/>
        <p:txBody>
          <a:bodyPr>
            <a:noAutofit/>
          </a:bodyPr>
          <a:lstStyle/>
          <a:p>
            <a:r>
              <a:rPr lang="en-GB" sz="2800" dirty="0"/>
              <a:t>But “could have been worse” is as good as it gets – young people have been hit hard…</a:t>
            </a:r>
          </a:p>
        </p:txBody>
      </p:sp>
      <p:pic>
        <p:nvPicPr>
          <p:cNvPr id="4" name="Picture 3">
            <a:extLst>
              <a:ext uri="{FF2B5EF4-FFF2-40B4-BE49-F238E27FC236}">
                <a16:creationId xmlns:a16="http://schemas.microsoft.com/office/drawing/2014/main" id="{2D5B4256-FD99-4A4F-8D1A-6E1ECCCA9A8D}"/>
              </a:ext>
            </a:extLst>
          </p:cNvPr>
          <p:cNvPicPr>
            <a:picLocks noChangeAspect="1"/>
          </p:cNvPicPr>
          <p:nvPr/>
        </p:nvPicPr>
        <p:blipFill>
          <a:blip r:embed="rId2"/>
          <a:stretch>
            <a:fillRect/>
          </a:stretch>
        </p:blipFill>
        <p:spPr>
          <a:xfrm>
            <a:off x="714400" y="1417638"/>
            <a:ext cx="7715200" cy="5359061"/>
          </a:xfrm>
          <a:prstGeom prst="rect">
            <a:avLst/>
          </a:prstGeom>
        </p:spPr>
      </p:pic>
    </p:spTree>
    <p:extLst>
      <p:ext uri="{BB962C8B-B14F-4D97-AF65-F5344CB8AC3E}">
        <p14:creationId xmlns:p14="http://schemas.microsoft.com/office/powerpoint/2010/main" val="26075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A49E0-16A1-40E1-A4DB-DFA11CAB21C1}"/>
              </a:ext>
            </a:extLst>
          </p:cNvPr>
          <p:cNvSpPr>
            <a:spLocks noGrp="1"/>
          </p:cNvSpPr>
          <p:nvPr>
            <p:ph type="title"/>
          </p:nvPr>
        </p:nvSpPr>
        <p:spPr>
          <a:xfrm>
            <a:off x="457200" y="274638"/>
            <a:ext cx="4006280" cy="4306490"/>
          </a:xfrm>
        </p:spPr>
        <p:txBody>
          <a:bodyPr>
            <a:normAutofit fontScale="90000"/>
          </a:bodyPr>
          <a:lstStyle/>
          <a:p>
            <a:r>
              <a:rPr lang="en-GB" dirty="0"/>
              <a:t>… While our analysis for the ILO found that women in the UK have seen the biggest wage bill loss of any country in Europe…</a:t>
            </a:r>
          </a:p>
        </p:txBody>
      </p:sp>
      <p:pic>
        <p:nvPicPr>
          <p:cNvPr id="2050" name="Picture 2" descr="Image">
            <a:extLst>
              <a:ext uri="{FF2B5EF4-FFF2-40B4-BE49-F238E27FC236}">
                <a16:creationId xmlns:a16="http://schemas.microsoft.com/office/drawing/2014/main" id="{DA028E3B-FF1E-44FC-B94D-0CB165574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480" y="0"/>
            <a:ext cx="4680520" cy="688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64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7694C-1D7B-44D0-9465-905425654382}"/>
              </a:ext>
            </a:extLst>
          </p:cNvPr>
          <p:cNvSpPr>
            <a:spLocks noGrp="1"/>
          </p:cNvSpPr>
          <p:nvPr>
            <p:ph type="title"/>
          </p:nvPr>
        </p:nvSpPr>
        <p:spPr/>
        <p:txBody>
          <a:bodyPr>
            <a:normAutofit fontScale="90000"/>
          </a:bodyPr>
          <a:lstStyle/>
          <a:p>
            <a:r>
              <a:rPr lang="en-GB" dirty="0"/>
              <a:t>And our work with Gingerbread illustrates how single parents in particular lost out</a:t>
            </a:r>
          </a:p>
        </p:txBody>
      </p:sp>
      <p:pic>
        <p:nvPicPr>
          <p:cNvPr id="1026" name="Picture 2" descr="Image">
            <a:extLst>
              <a:ext uri="{FF2B5EF4-FFF2-40B4-BE49-F238E27FC236}">
                <a16:creationId xmlns:a16="http://schemas.microsoft.com/office/drawing/2014/main" id="{0A7755A4-C645-494D-B0A4-E8B1F91C6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7" y="1916832"/>
            <a:ext cx="89196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5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AC6CC-2522-4F35-96D8-8C388BCBCF8F}"/>
              </a:ext>
            </a:extLst>
          </p:cNvPr>
          <p:cNvSpPr>
            <a:spLocks noGrp="1"/>
          </p:cNvSpPr>
          <p:nvPr>
            <p:ph type="title"/>
          </p:nvPr>
        </p:nvSpPr>
        <p:spPr/>
        <p:txBody>
          <a:bodyPr>
            <a:normAutofit/>
          </a:bodyPr>
          <a:lstStyle/>
          <a:p>
            <a:r>
              <a:rPr lang="en-GB" dirty="0"/>
              <a:t>The disability employment gap has stopped narrowing…</a:t>
            </a:r>
          </a:p>
        </p:txBody>
      </p:sp>
      <p:pic>
        <p:nvPicPr>
          <p:cNvPr id="5" name="Picture 4">
            <a:extLst>
              <a:ext uri="{FF2B5EF4-FFF2-40B4-BE49-F238E27FC236}">
                <a16:creationId xmlns:a16="http://schemas.microsoft.com/office/drawing/2014/main" id="{71488B5B-C2A3-42AA-9AB3-6F1089E5222D}"/>
              </a:ext>
            </a:extLst>
          </p:cNvPr>
          <p:cNvPicPr>
            <a:picLocks noChangeAspect="1"/>
          </p:cNvPicPr>
          <p:nvPr/>
        </p:nvPicPr>
        <p:blipFill>
          <a:blip r:embed="rId2"/>
          <a:stretch>
            <a:fillRect/>
          </a:stretch>
        </p:blipFill>
        <p:spPr>
          <a:xfrm>
            <a:off x="935596" y="1417638"/>
            <a:ext cx="7272808" cy="5229391"/>
          </a:xfrm>
          <a:prstGeom prst="rect">
            <a:avLst/>
          </a:prstGeom>
        </p:spPr>
      </p:pic>
    </p:spTree>
    <p:extLst>
      <p:ext uri="{BB962C8B-B14F-4D97-AF65-F5344CB8AC3E}">
        <p14:creationId xmlns:p14="http://schemas.microsoft.com/office/powerpoint/2010/main" val="205505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2B63FA-A248-496B-885C-7ADB74E4E9B5}"/>
              </a:ext>
            </a:extLst>
          </p:cNvPr>
          <p:cNvSpPr>
            <a:spLocks noGrp="1"/>
          </p:cNvSpPr>
          <p:nvPr>
            <p:ph type="title"/>
          </p:nvPr>
        </p:nvSpPr>
        <p:spPr/>
        <p:txBody>
          <a:bodyPr>
            <a:normAutofit/>
          </a:bodyPr>
          <a:lstStyle/>
          <a:p>
            <a:r>
              <a:rPr lang="en-GB" dirty="0"/>
              <a:t>With recent work showing the Black and Asian young people particularly hard hit</a:t>
            </a:r>
          </a:p>
        </p:txBody>
      </p:sp>
      <p:pic>
        <p:nvPicPr>
          <p:cNvPr id="5" name="Picture 4">
            <a:extLst>
              <a:ext uri="{FF2B5EF4-FFF2-40B4-BE49-F238E27FC236}">
                <a16:creationId xmlns:a16="http://schemas.microsoft.com/office/drawing/2014/main" id="{BEDB372C-9D0A-426F-9765-F6C468B282E0}"/>
              </a:ext>
            </a:extLst>
          </p:cNvPr>
          <p:cNvPicPr>
            <a:picLocks noChangeAspect="1"/>
          </p:cNvPicPr>
          <p:nvPr/>
        </p:nvPicPr>
        <p:blipFill>
          <a:blip r:embed="rId2"/>
          <a:stretch>
            <a:fillRect/>
          </a:stretch>
        </p:blipFill>
        <p:spPr>
          <a:xfrm>
            <a:off x="1120893" y="1417638"/>
            <a:ext cx="6902213" cy="5376571"/>
          </a:xfrm>
          <a:prstGeom prst="rect">
            <a:avLst/>
          </a:prstGeom>
        </p:spPr>
      </p:pic>
      <p:pic>
        <p:nvPicPr>
          <p:cNvPr id="6" name="Picture 5">
            <a:extLst>
              <a:ext uri="{FF2B5EF4-FFF2-40B4-BE49-F238E27FC236}">
                <a16:creationId xmlns:a16="http://schemas.microsoft.com/office/drawing/2014/main" id="{3556F709-B7B8-4550-9D50-91169CDA52EA}"/>
              </a:ext>
            </a:extLst>
          </p:cNvPr>
          <p:cNvPicPr>
            <a:picLocks noChangeAspect="1"/>
          </p:cNvPicPr>
          <p:nvPr/>
        </p:nvPicPr>
        <p:blipFill>
          <a:blip r:embed="rId3"/>
          <a:stretch>
            <a:fillRect/>
          </a:stretch>
        </p:blipFill>
        <p:spPr>
          <a:xfrm>
            <a:off x="6876256" y="5589240"/>
            <a:ext cx="2100553" cy="520624"/>
          </a:xfrm>
          <a:prstGeom prst="rect">
            <a:avLst/>
          </a:prstGeom>
        </p:spPr>
      </p:pic>
    </p:spTree>
    <p:extLst>
      <p:ext uri="{BB962C8B-B14F-4D97-AF65-F5344CB8AC3E}">
        <p14:creationId xmlns:p14="http://schemas.microsoft.com/office/powerpoint/2010/main" val="253873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570A1-BDFB-45C3-B913-AF73D2FD0623}"/>
              </a:ext>
            </a:extLst>
          </p:cNvPr>
          <p:cNvSpPr>
            <a:spLocks noGrp="1"/>
          </p:cNvSpPr>
          <p:nvPr>
            <p:ph type="title"/>
          </p:nvPr>
        </p:nvSpPr>
        <p:spPr/>
        <p:txBody>
          <a:bodyPr>
            <a:normAutofit fontScale="90000"/>
          </a:bodyPr>
          <a:lstStyle/>
          <a:p>
            <a:r>
              <a:rPr lang="en-GB" dirty="0"/>
              <a:t>Clear signs that long-term unemployment is on the rise – particularly for young people</a:t>
            </a:r>
          </a:p>
        </p:txBody>
      </p:sp>
      <p:pic>
        <p:nvPicPr>
          <p:cNvPr id="4" name="Picture 3">
            <a:extLst>
              <a:ext uri="{FF2B5EF4-FFF2-40B4-BE49-F238E27FC236}">
                <a16:creationId xmlns:a16="http://schemas.microsoft.com/office/drawing/2014/main" id="{C9C63616-C82B-4AF6-9D8E-E336A278E223}"/>
              </a:ext>
            </a:extLst>
          </p:cNvPr>
          <p:cNvPicPr>
            <a:picLocks noChangeAspect="1"/>
          </p:cNvPicPr>
          <p:nvPr/>
        </p:nvPicPr>
        <p:blipFill>
          <a:blip r:embed="rId2"/>
          <a:stretch>
            <a:fillRect/>
          </a:stretch>
        </p:blipFill>
        <p:spPr>
          <a:xfrm>
            <a:off x="611560" y="1397802"/>
            <a:ext cx="7920880" cy="5168405"/>
          </a:xfrm>
          <a:prstGeom prst="rect">
            <a:avLst/>
          </a:prstGeom>
        </p:spPr>
      </p:pic>
    </p:spTree>
    <p:extLst>
      <p:ext uri="{BB962C8B-B14F-4D97-AF65-F5344CB8AC3E}">
        <p14:creationId xmlns:p14="http://schemas.microsoft.com/office/powerpoint/2010/main" val="383623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B3C0D-46BE-4CF5-9C36-855E65F76C59}"/>
              </a:ext>
            </a:extLst>
          </p:cNvPr>
          <p:cNvSpPr>
            <a:spLocks noGrp="1"/>
          </p:cNvSpPr>
          <p:nvPr>
            <p:ph type="title"/>
          </p:nvPr>
        </p:nvSpPr>
        <p:spPr/>
        <p:txBody>
          <a:bodyPr/>
          <a:lstStyle/>
          <a:p>
            <a:r>
              <a:rPr lang="en-GB" dirty="0"/>
              <a:t>And it’s likely to more than double to around 900k in 2022</a:t>
            </a:r>
          </a:p>
        </p:txBody>
      </p:sp>
      <p:pic>
        <p:nvPicPr>
          <p:cNvPr id="5" name="Picture 4">
            <a:extLst>
              <a:ext uri="{FF2B5EF4-FFF2-40B4-BE49-F238E27FC236}">
                <a16:creationId xmlns:a16="http://schemas.microsoft.com/office/drawing/2014/main" id="{3EA5DCEF-0DF0-42B9-A9B8-F7DF32B1E72B}"/>
              </a:ext>
            </a:extLst>
          </p:cNvPr>
          <p:cNvPicPr>
            <a:picLocks noChangeAspect="1"/>
          </p:cNvPicPr>
          <p:nvPr/>
        </p:nvPicPr>
        <p:blipFill>
          <a:blip r:embed="rId2"/>
          <a:stretch>
            <a:fillRect/>
          </a:stretch>
        </p:blipFill>
        <p:spPr>
          <a:xfrm>
            <a:off x="749561" y="1628800"/>
            <a:ext cx="7644878" cy="5079984"/>
          </a:xfrm>
          <a:prstGeom prst="rect">
            <a:avLst/>
          </a:prstGeom>
        </p:spPr>
      </p:pic>
    </p:spTree>
    <p:extLst>
      <p:ext uri="{BB962C8B-B14F-4D97-AF65-F5344CB8AC3E}">
        <p14:creationId xmlns:p14="http://schemas.microsoft.com/office/powerpoint/2010/main" val="130658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FA08B-1636-4E7E-B6D1-23FBDCB78C92}"/>
              </a:ext>
            </a:extLst>
          </p:cNvPr>
          <p:cNvSpPr>
            <a:spLocks noGrp="1"/>
          </p:cNvSpPr>
          <p:nvPr>
            <p:ph type="title"/>
          </p:nvPr>
        </p:nvSpPr>
        <p:spPr/>
        <p:txBody>
          <a:bodyPr>
            <a:noAutofit/>
          </a:bodyPr>
          <a:lstStyle/>
          <a:p>
            <a:r>
              <a:rPr lang="en-GB" sz="2400" dirty="0"/>
              <a:t>Place: Rises in the claimant count have been pretty similar across areas…</a:t>
            </a:r>
          </a:p>
        </p:txBody>
      </p:sp>
      <p:pic>
        <p:nvPicPr>
          <p:cNvPr id="2" name="Picture 1">
            <a:extLst>
              <a:ext uri="{FF2B5EF4-FFF2-40B4-BE49-F238E27FC236}">
                <a16:creationId xmlns:a16="http://schemas.microsoft.com/office/drawing/2014/main" id="{D00C770C-1EF0-4304-9A97-BABAC5CE16B5}"/>
              </a:ext>
            </a:extLst>
          </p:cNvPr>
          <p:cNvPicPr>
            <a:picLocks noChangeAspect="1"/>
          </p:cNvPicPr>
          <p:nvPr/>
        </p:nvPicPr>
        <p:blipFill>
          <a:blip r:embed="rId2"/>
          <a:stretch>
            <a:fillRect/>
          </a:stretch>
        </p:blipFill>
        <p:spPr>
          <a:xfrm>
            <a:off x="642392" y="1242375"/>
            <a:ext cx="7859216" cy="5340987"/>
          </a:xfrm>
          <a:prstGeom prst="rect">
            <a:avLst/>
          </a:prstGeom>
        </p:spPr>
      </p:pic>
    </p:spTree>
    <p:extLst>
      <p:ext uri="{BB962C8B-B14F-4D97-AF65-F5344CB8AC3E}">
        <p14:creationId xmlns:p14="http://schemas.microsoft.com/office/powerpoint/2010/main" val="381068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B05C9-480E-4F12-B9AF-E5CFC001C962}"/>
              </a:ext>
            </a:extLst>
          </p:cNvPr>
          <p:cNvPicPr>
            <a:picLocks noChangeAspect="1"/>
          </p:cNvPicPr>
          <p:nvPr/>
        </p:nvPicPr>
        <p:blipFill>
          <a:blip r:embed="rId3"/>
          <a:stretch>
            <a:fillRect/>
          </a:stretch>
        </p:blipFill>
        <p:spPr>
          <a:xfrm>
            <a:off x="1618986" y="1124744"/>
            <a:ext cx="5692468" cy="5721122"/>
          </a:xfrm>
          <a:prstGeom prst="rect">
            <a:avLst/>
          </a:prstGeom>
        </p:spPr>
      </p:pic>
      <p:sp>
        <p:nvSpPr>
          <p:cNvPr id="7" name="Title 2">
            <a:extLst>
              <a:ext uri="{FF2B5EF4-FFF2-40B4-BE49-F238E27FC236}">
                <a16:creationId xmlns:a16="http://schemas.microsoft.com/office/drawing/2014/main" id="{7C21A7C8-0C64-41A8-9505-A5860484157E}"/>
              </a:ext>
            </a:extLst>
          </p:cNvPr>
          <p:cNvSpPr>
            <a:spLocks noGrp="1"/>
          </p:cNvSpPr>
          <p:nvPr>
            <p:ph type="title"/>
          </p:nvPr>
        </p:nvSpPr>
        <p:spPr>
          <a:xfrm>
            <a:off x="354360" y="208515"/>
            <a:ext cx="8435280" cy="1143000"/>
          </a:xfrm>
        </p:spPr>
        <p:txBody>
          <a:bodyPr>
            <a:normAutofit/>
          </a:bodyPr>
          <a:lstStyle/>
          <a:p>
            <a:r>
              <a:rPr lang="en-GB" sz="2800" dirty="0"/>
              <a:t>But – looking at claimants per vacancy, inner city, ex-industrial and coastal areas fared worse</a:t>
            </a:r>
          </a:p>
        </p:txBody>
      </p:sp>
      <p:pic>
        <p:nvPicPr>
          <p:cNvPr id="4" name="Picture 3">
            <a:extLst>
              <a:ext uri="{FF2B5EF4-FFF2-40B4-BE49-F238E27FC236}">
                <a16:creationId xmlns:a16="http://schemas.microsoft.com/office/drawing/2014/main" id="{C257E4F3-3804-4539-9B71-FCDA773907F8}"/>
              </a:ext>
            </a:extLst>
          </p:cNvPr>
          <p:cNvPicPr/>
          <p:nvPr/>
        </p:nvPicPr>
        <p:blipFill rotWithShape="1">
          <a:blip r:embed="rId4" cstate="print">
            <a:extLst>
              <a:ext uri="{28A0092B-C50C-407E-A947-70E740481C1C}">
                <a14:useLocalDpi xmlns:a14="http://schemas.microsoft.com/office/drawing/2010/main" val="0"/>
              </a:ext>
            </a:extLst>
          </a:blip>
          <a:srcRect t="19445" b="16667"/>
          <a:stretch/>
        </p:blipFill>
        <p:spPr bwMode="auto">
          <a:xfrm>
            <a:off x="6937345" y="6030710"/>
            <a:ext cx="1852295" cy="705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151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6FFA3-9FA4-4D43-A259-64C10963554D}"/>
              </a:ext>
            </a:extLst>
          </p:cNvPr>
          <p:cNvSpPr>
            <a:spLocks noGrp="1"/>
          </p:cNvSpPr>
          <p:nvPr>
            <p:ph type="title"/>
          </p:nvPr>
        </p:nvSpPr>
        <p:spPr/>
        <p:txBody>
          <a:bodyPr>
            <a:normAutofit fontScale="90000"/>
          </a:bodyPr>
          <a:lstStyle/>
          <a:p>
            <a:r>
              <a:rPr lang="en-GB" dirty="0"/>
              <a:t>And this has been a crisis for the low paid – more than 3x more likely to have lost jobs</a:t>
            </a:r>
          </a:p>
        </p:txBody>
      </p:sp>
      <p:pic>
        <p:nvPicPr>
          <p:cNvPr id="5" name="Picture 4">
            <a:extLst>
              <a:ext uri="{FF2B5EF4-FFF2-40B4-BE49-F238E27FC236}">
                <a16:creationId xmlns:a16="http://schemas.microsoft.com/office/drawing/2014/main" id="{C4CC0B9B-AC20-44EB-B8F3-13C8B6908EBF}"/>
              </a:ext>
            </a:extLst>
          </p:cNvPr>
          <p:cNvPicPr>
            <a:picLocks noChangeAspect="1"/>
          </p:cNvPicPr>
          <p:nvPr/>
        </p:nvPicPr>
        <p:blipFill>
          <a:blip r:embed="rId2"/>
          <a:stretch>
            <a:fillRect/>
          </a:stretch>
        </p:blipFill>
        <p:spPr>
          <a:xfrm>
            <a:off x="920635" y="1633206"/>
            <a:ext cx="7302730" cy="4879211"/>
          </a:xfrm>
          <a:prstGeom prst="rect">
            <a:avLst/>
          </a:prstGeom>
        </p:spPr>
      </p:pic>
      <p:sp>
        <p:nvSpPr>
          <p:cNvPr id="2" name="Oval 1">
            <a:extLst>
              <a:ext uri="{FF2B5EF4-FFF2-40B4-BE49-F238E27FC236}">
                <a16:creationId xmlns:a16="http://schemas.microsoft.com/office/drawing/2014/main" id="{82DCF327-0D8A-4C2E-BC79-12066D2E3D66}"/>
              </a:ext>
            </a:extLst>
          </p:cNvPr>
          <p:cNvSpPr/>
          <p:nvPr/>
        </p:nvSpPr>
        <p:spPr>
          <a:xfrm>
            <a:off x="2627784" y="4072811"/>
            <a:ext cx="1152128" cy="1728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32C5798-DE80-45DE-AB8A-556003AF86FC}"/>
              </a:ext>
            </a:extLst>
          </p:cNvPr>
          <p:cNvSpPr/>
          <p:nvPr/>
        </p:nvSpPr>
        <p:spPr>
          <a:xfrm>
            <a:off x="5621326" y="2204864"/>
            <a:ext cx="1152128" cy="35961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255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E13997-A774-48F7-897C-CD8CB9578727}"/>
              </a:ext>
            </a:extLst>
          </p:cNvPr>
          <p:cNvPicPr>
            <a:picLocks noGrp="1" noChangeAspect="1"/>
          </p:cNvPicPr>
          <p:nvPr>
            <p:ph idx="1"/>
          </p:nvPr>
        </p:nvPicPr>
        <p:blipFill>
          <a:blip r:embed="rId2"/>
          <a:stretch>
            <a:fillRect/>
          </a:stretch>
        </p:blipFill>
        <p:spPr>
          <a:xfrm>
            <a:off x="570941" y="1758357"/>
            <a:ext cx="8002117" cy="4305901"/>
          </a:xfrm>
          <a:prstGeom prst="rect">
            <a:avLst/>
          </a:prstGeom>
        </p:spPr>
      </p:pic>
      <p:sp>
        <p:nvSpPr>
          <p:cNvPr id="3" name="Title 2">
            <a:extLst>
              <a:ext uri="{FF2B5EF4-FFF2-40B4-BE49-F238E27FC236}">
                <a16:creationId xmlns:a16="http://schemas.microsoft.com/office/drawing/2014/main" id="{C8913F77-1698-4553-8349-E50E3ED0F8F2}"/>
              </a:ext>
            </a:extLst>
          </p:cNvPr>
          <p:cNvSpPr>
            <a:spLocks noGrp="1"/>
          </p:cNvSpPr>
          <p:nvPr>
            <p:ph type="title"/>
          </p:nvPr>
        </p:nvSpPr>
        <p:spPr/>
        <p:txBody>
          <a:bodyPr/>
          <a:lstStyle/>
          <a:p>
            <a:r>
              <a:rPr lang="en-GB" dirty="0"/>
              <a:t>This has been a crisis like no other</a:t>
            </a:r>
          </a:p>
        </p:txBody>
      </p:sp>
    </p:spTree>
    <p:extLst>
      <p:ext uri="{BB962C8B-B14F-4D97-AF65-F5344CB8AC3E}">
        <p14:creationId xmlns:p14="http://schemas.microsoft.com/office/powerpoint/2010/main" val="192168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B42F4-CD30-4520-8140-C053C46EBF0B}"/>
              </a:ext>
            </a:extLst>
          </p:cNvPr>
          <p:cNvSpPr>
            <a:spLocks noGrp="1"/>
          </p:cNvSpPr>
          <p:nvPr>
            <p:ph type="title"/>
          </p:nvPr>
        </p:nvSpPr>
        <p:spPr/>
        <p:txBody>
          <a:bodyPr>
            <a:normAutofit/>
          </a:bodyPr>
          <a:lstStyle/>
          <a:p>
            <a:r>
              <a:rPr lang="en-GB" dirty="0"/>
              <a:t>With signs that involuntary temporary and part-time work is on the rise again…</a:t>
            </a:r>
          </a:p>
        </p:txBody>
      </p:sp>
      <p:pic>
        <p:nvPicPr>
          <p:cNvPr id="4" name="Picture 3">
            <a:extLst>
              <a:ext uri="{FF2B5EF4-FFF2-40B4-BE49-F238E27FC236}">
                <a16:creationId xmlns:a16="http://schemas.microsoft.com/office/drawing/2014/main" id="{A34CFB76-8BB3-410D-B3F3-929ED9A34886}"/>
              </a:ext>
            </a:extLst>
          </p:cNvPr>
          <p:cNvPicPr>
            <a:picLocks noChangeAspect="1"/>
          </p:cNvPicPr>
          <p:nvPr/>
        </p:nvPicPr>
        <p:blipFill>
          <a:blip r:embed="rId2"/>
          <a:stretch>
            <a:fillRect/>
          </a:stretch>
        </p:blipFill>
        <p:spPr>
          <a:xfrm>
            <a:off x="534380" y="1340768"/>
            <a:ext cx="8075240" cy="5420200"/>
          </a:xfrm>
          <a:prstGeom prst="rect">
            <a:avLst/>
          </a:prstGeom>
        </p:spPr>
      </p:pic>
    </p:spTree>
    <p:extLst>
      <p:ext uri="{BB962C8B-B14F-4D97-AF65-F5344CB8AC3E}">
        <p14:creationId xmlns:p14="http://schemas.microsoft.com/office/powerpoint/2010/main" val="274377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39ADB-9953-4A9E-B3E8-819A3CC4456E}"/>
              </a:ext>
            </a:extLst>
          </p:cNvPr>
          <p:cNvSpPr>
            <a:spLocks noGrp="1"/>
          </p:cNvSpPr>
          <p:nvPr>
            <p:ph type="title"/>
          </p:nvPr>
        </p:nvSpPr>
        <p:spPr/>
        <p:txBody>
          <a:bodyPr/>
          <a:lstStyle/>
          <a:p>
            <a:r>
              <a:rPr lang="en-GB" dirty="0"/>
              <a:t>That’s the bad news!</a:t>
            </a:r>
          </a:p>
        </p:txBody>
      </p:sp>
    </p:spTree>
    <p:extLst>
      <p:ext uri="{BB962C8B-B14F-4D97-AF65-F5344CB8AC3E}">
        <p14:creationId xmlns:p14="http://schemas.microsoft.com/office/powerpoint/2010/main" val="81184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DD9CD-3BDA-441D-A6CC-A0F61FDCF9BD}"/>
              </a:ext>
            </a:extLst>
          </p:cNvPr>
          <p:cNvSpPr>
            <a:spLocks noGrp="1"/>
          </p:cNvSpPr>
          <p:nvPr>
            <p:ph type="title"/>
          </p:nvPr>
        </p:nvSpPr>
        <p:spPr/>
        <p:txBody>
          <a:bodyPr>
            <a:normAutofit fontScale="90000"/>
          </a:bodyPr>
          <a:lstStyle/>
          <a:p>
            <a:r>
              <a:rPr lang="en-GB" dirty="0" err="1"/>
              <a:t>Payrolled</a:t>
            </a:r>
            <a:r>
              <a:rPr lang="en-GB" dirty="0"/>
              <a:t> employment is now growing, driven by pandemic jobs – but other industries too</a:t>
            </a:r>
          </a:p>
        </p:txBody>
      </p:sp>
      <p:pic>
        <p:nvPicPr>
          <p:cNvPr id="5" name="Picture 4">
            <a:extLst>
              <a:ext uri="{FF2B5EF4-FFF2-40B4-BE49-F238E27FC236}">
                <a16:creationId xmlns:a16="http://schemas.microsoft.com/office/drawing/2014/main" id="{3B17C1C9-591E-4A74-9F47-AAB1D7DB9256}"/>
              </a:ext>
            </a:extLst>
          </p:cNvPr>
          <p:cNvPicPr>
            <a:picLocks noChangeAspect="1"/>
          </p:cNvPicPr>
          <p:nvPr/>
        </p:nvPicPr>
        <p:blipFill>
          <a:blip r:embed="rId2"/>
          <a:stretch>
            <a:fillRect/>
          </a:stretch>
        </p:blipFill>
        <p:spPr>
          <a:xfrm>
            <a:off x="457200" y="1417638"/>
            <a:ext cx="8229600" cy="5396460"/>
          </a:xfrm>
          <a:prstGeom prst="rect">
            <a:avLst/>
          </a:prstGeom>
        </p:spPr>
      </p:pic>
    </p:spTree>
    <p:extLst>
      <p:ext uri="{BB962C8B-B14F-4D97-AF65-F5344CB8AC3E}">
        <p14:creationId xmlns:p14="http://schemas.microsoft.com/office/powerpoint/2010/main" val="78406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298AD3-BC4B-46E4-9151-288A170164BC}"/>
              </a:ext>
            </a:extLst>
          </p:cNvPr>
          <p:cNvSpPr>
            <a:spLocks noGrp="1"/>
          </p:cNvSpPr>
          <p:nvPr>
            <p:ph type="title"/>
          </p:nvPr>
        </p:nvSpPr>
        <p:spPr/>
        <p:txBody>
          <a:bodyPr>
            <a:normAutofit/>
          </a:bodyPr>
          <a:lstStyle/>
          <a:p>
            <a:r>
              <a:rPr lang="en-GB" dirty="0"/>
              <a:t>With early signs that this is speeding up a shift from lower to higher skilled work</a:t>
            </a:r>
          </a:p>
        </p:txBody>
      </p:sp>
      <p:pic>
        <p:nvPicPr>
          <p:cNvPr id="5" name="Picture 4">
            <a:extLst>
              <a:ext uri="{FF2B5EF4-FFF2-40B4-BE49-F238E27FC236}">
                <a16:creationId xmlns:a16="http://schemas.microsoft.com/office/drawing/2014/main" id="{C27D3EBC-2DFD-4779-B140-CCC76687505F}"/>
              </a:ext>
            </a:extLst>
          </p:cNvPr>
          <p:cNvPicPr>
            <a:picLocks noChangeAspect="1"/>
          </p:cNvPicPr>
          <p:nvPr/>
        </p:nvPicPr>
        <p:blipFill>
          <a:blip r:embed="rId2"/>
          <a:stretch>
            <a:fillRect/>
          </a:stretch>
        </p:blipFill>
        <p:spPr>
          <a:xfrm>
            <a:off x="737574" y="1417638"/>
            <a:ext cx="7668852" cy="5216151"/>
          </a:xfrm>
          <a:prstGeom prst="rect">
            <a:avLst/>
          </a:prstGeom>
        </p:spPr>
      </p:pic>
    </p:spTree>
    <p:extLst>
      <p:ext uri="{BB962C8B-B14F-4D97-AF65-F5344CB8AC3E}">
        <p14:creationId xmlns:p14="http://schemas.microsoft.com/office/powerpoint/2010/main" val="150621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EAA4CD-8511-4173-B22A-35CFBEA625D8}"/>
              </a:ext>
            </a:extLst>
          </p:cNvPr>
          <p:cNvSpPr>
            <a:spLocks noGrp="1"/>
          </p:cNvSpPr>
          <p:nvPr>
            <p:ph type="title"/>
          </p:nvPr>
        </p:nvSpPr>
        <p:spPr>
          <a:xfrm>
            <a:off x="457200" y="476672"/>
            <a:ext cx="3250704" cy="4176464"/>
          </a:xfrm>
        </p:spPr>
        <p:txBody>
          <a:bodyPr>
            <a:normAutofit fontScale="90000"/>
          </a:bodyPr>
          <a:lstStyle/>
          <a:p>
            <a:r>
              <a:rPr lang="en-GB" dirty="0"/>
              <a:t>In more detail: occupational growth in a range of areas – how we support these transitions will be key</a:t>
            </a:r>
          </a:p>
        </p:txBody>
      </p:sp>
      <p:pic>
        <p:nvPicPr>
          <p:cNvPr id="4" name="Picture 3">
            <a:extLst>
              <a:ext uri="{FF2B5EF4-FFF2-40B4-BE49-F238E27FC236}">
                <a16:creationId xmlns:a16="http://schemas.microsoft.com/office/drawing/2014/main" id="{921102F1-0F91-4827-83BC-3F89419A6EF0}"/>
              </a:ext>
            </a:extLst>
          </p:cNvPr>
          <p:cNvPicPr>
            <a:picLocks noChangeAspect="1"/>
          </p:cNvPicPr>
          <p:nvPr/>
        </p:nvPicPr>
        <p:blipFill>
          <a:blip r:embed="rId2"/>
          <a:stretch>
            <a:fillRect/>
          </a:stretch>
        </p:blipFill>
        <p:spPr>
          <a:xfrm>
            <a:off x="3707904" y="-22778"/>
            <a:ext cx="5256584" cy="6903556"/>
          </a:xfrm>
          <a:prstGeom prst="rect">
            <a:avLst/>
          </a:prstGeom>
        </p:spPr>
      </p:pic>
    </p:spTree>
    <p:extLst>
      <p:ext uri="{BB962C8B-B14F-4D97-AF65-F5344CB8AC3E}">
        <p14:creationId xmlns:p14="http://schemas.microsoft.com/office/powerpoint/2010/main" val="26704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BE0E76-16B4-46A0-A936-170213F2CA6D}"/>
              </a:ext>
            </a:extLst>
          </p:cNvPr>
          <p:cNvSpPr>
            <a:spLocks noGrp="1"/>
          </p:cNvSpPr>
          <p:nvPr>
            <p:ph idx="1"/>
          </p:nvPr>
        </p:nvSpPr>
        <p:spPr/>
        <p:txBody>
          <a:bodyPr/>
          <a:lstStyle/>
          <a:p>
            <a:r>
              <a:rPr lang="en-GB" dirty="0"/>
              <a:t>Five years ago, in a community centre in Leicester…</a:t>
            </a:r>
          </a:p>
        </p:txBody>
      </p:sp>
      <p:sp>
        <p:nvSpPr>
          <p:cNvPr id="3" name="Title 2">
            <a:extLst>
              <a:ext uri="{FF2B5EF4-FFF2-40B4-BE49-F238E27FC236}">
                <a16:creationId xmlns:a16="http://schemas.microsoft.com/office/drawing/2014/main" id="{A3E4A290-72C2-43C0-8D22-A4D6F8572131}"/>
              </a:ext>
            </a:extLst>
          </p:cNvPr>
          <p:cNvSpPr>
            <a:spLocks noGrp="1"/>
          </p:cNvSpPr>
          <p:nvPr>
            <p:ph type="title"/>
          </p:nvPr>
        </p:nvSpPr>
        <p:spPr/>
        <p:txBody>
          <a:bodyPr/>
          <a:lstStyle/>
          <a:p>
            <a:r>
              <a:rPr lang="en-GB" dirty="0"/>
              <a:t>So… what do we do about all of this?!</a:t>
            </a:r>
          </a:p>
        </p:txBody>
      </p:sp>
    </p:spTree>
    <p:extLst>
      <p:ext uri="{BB962C8B-B14F-4D97-AF65-F5344CB8AC3E}">
        <p14:creationId xmlns:p14="http://schemas.microsoft.com/office/powerpoint/2010/main" val="296385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90A3D-AEB1-4181-AE84-18CF5FB87EFB}"/>
              </a:ext>
            </a:extLst>
          </p:cNvPr>
          <p:cNvPicPr>
            <a:picLocks noChangeAspect="1"/>
          </p:cNvPicPr>
          <p:nvPr/>
        </p:nvPicPr>
        <p:blipFill>
          <a:blip r:embed="rId2"/>
          <a:stretch>
            <a:fillRect/>
          </a:stretch>
        </p:blipFill>
        <p:spPr>
          <a:xfrm>
            <a:off x="0" y="-1"/>
            <a:ext cx="9144000" cy="6863937"/>
          </a:xfrm>
          <a:prstGeom prst="rect">
            <a:avLst/>
          </a:prstGeom>
        </p:spPr>
      </p:pic>
    </p:spTree>
    <p:extLst>
      <p:ext uri="{BB962C8B-B14F-4D97-AF65-F5344CB8AC3E}">
        <p14:creationId xmlns:p14="http://schemas.microsoft.com/office/powerpoint/2010/main" val="13335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90A3D-AEB1-4181-AE84-18CF5FB87EFB}"/>
              </a:ext>
            </a:extLst>
          </p:cNvPr>
          <p:cNvPicPr>
            <a:picLocks noChangeAspect="1"/>
          </p:cNvPicPr>
          <p:nvPr/>
        </p:nvPicPr>
        <p:blipFill>
          <a:blip r:embed="rId2"/>
          <a:stretch>
            <a:fillRect/>
          </a:stretch>
        </p:blipFill>
        <p:spPr>
          <a:xfrm>
            <a:off x="0" y="-1"/>
            <a:ext cx="9144000" cy="6863937"/>
          </a:xfrm>
          <a:prstGeom prst="rect">
            <a:avLst/>
          </a:prstGeom>
        </p:spPr>
      </p:pic>
      <p:sp>
        <p:nvSpPr>
          <p:cNvPr id="3" name="Content Placeholder 1">
            <a:extLst>
              <a:ext uri="{FF2B5EF4-FFF2-40B4-BE49-F238E27FC236}">
                <a16:creationId xmlns:a16="http://schemas.microsoft.com/office/drawing/2014/main" id="{35191DDE-E405-4D62-A146-71ACC6C36CE1}"/>
              </a:ext>
            </a:extLst>
          </p:cNvPr>
          <p:cNvSpPr>
            <a:spLocks noGrp="1"/>
          </p:cNvSpPr>
          <p:nvPr>
            <p:ph idx="1"/>
          </p:nvPr>
        </p:nvSpPr>
        <p:spPr>
          <a:xfrm>
            <a:off x="457200" y="2636912"/>
            <a:ext cx="8229600" cy="1252736"/>
          </a:xfrm>
          <a:solidFill>
            <a:schemeClr val="bg1"/>
          </a:solidFill>
          <a:ln>
            <a:solidFill>
              <a:schemeClr val="accent1"/>
            </a:solidFill>
          </a:ln>
        </p:spPr>
        <p:txBody>
          <a:bodyPr/>
          <a:lstStyle/>
          <a:p>
            <a:pPr marL="0" indent="0">
              <a:buNone/>
            </a:pPr>
            <a:r>
              <a:rPr lang="en-GB" dirty="0">
                <a:hlinkClick r:id="rId3"/>
              </a:rPr>
              <a:t>https://archive.learningandwork.org.uk/resource/delivering-employment-projects/</a:t>
            </a:r>
            <a:endParaRPr lang="en-GB" dirty="0"/>
          </a:p>
          <a:p>
            <a:endParaRPr lang="en-GB" dirty="0"/>
          </a:p>
        </p:txBody>
      </p:sp>
    </p:spTree>
    <p:extLst>
      <p:ext uri="{BB962C8B-B14F-4D97-AF65-F5344CB8AC3E}">
        <p14:creationId xmlns:p14="http://schemas.microsoft.com/office/powerpoint/2010/main" val="3742246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FFCC2-91E0-428A-8898-97CCC827BC02}"/>
              </a:ext>
            </a:extLst>
          </p:cNvPr>
          <p:cNvSpPr>
            <a:spLocks noGrp="1"/>
          </p:cNvSpPr>
          <p:nvPr>
            <p:ph idx="1"/>
          </p:nvPr>
        </p:nvSpPr>
        <p:spPr>
          <a:xfrm>
            <a:off x="457200" y="1600200"/>
            <a:ext cx="8229600" cy="5141168"/>
          </a:xfrm>
        </p:spPr>
        <p:txBody>
          <a:bodyPr>
            <a:normAutofit fontScale="70000" lnSpcReduction="20000"/>
          </a:bodyPr>
          <a:lstStyle/>
          <a:p>
            <a:r>
              <a:rPr lang="en-GB" b="1" dirty="0"/>
              <a:t>Clear leadership, accountabilities and co-ordination</a:t>
            </a:r>
          </a:p>
          <a:p>
            <a:pPr lvl="1"/>
            <a:r>
              <a:rPr lang="en-GB" dirty="0"/>
              <a:t>Working across services to ensure that all of those who are out of work and want to work, or who are in work and want support, get the help that they need</a:t>
            </a:r>
          </a:p>
          <a:p>
            <a:r>
              <a:rPr lang="en-GB" b="1" dirty="0"/>
              <a:t>A relentless focus on the individual</a:t>
            </a:r>
          </a:p>
          <a:p>
            <a:pPr lvl="1"/>
            <a:r>
              <a:rPr lang="en-GB" dirty="0"/>
              <a:t>Maintaining contact, (re)building confidence, help for the whole person – not about one programme or service; or only about work</a:t>
            </a:r>
          </a:p>
          <a:p>
            <a:r>
              <a:rPr lang="en-GB" b="1" dirty="0"/>
              <a:t>We tilt the scales in favour of the most disadvantaged</a:t>
            </a:r>
          </a:p>
          <a:p>
            <a:pPr lvl="1"/>
            <a:r>
              <a:rPr lang="en-GB" dirty="0"/>
              <a:t>Built on effective identification and engagement, partnership working, and no ‘one size fits all’</a:t>
            </a:r>
          </a:p>
          <a:p>
            <a:r>
              <a:rPr lang="en-GB" b="1" dirty="0"/>
              <a:t>Effective partnership working</a:t>
            </a:r>
          </a:p>
          <a:p>
            <a:pPr lvl="1"/>
            <a:r>
              <a:rPr lang="en-GB" dirty="0"/>
              <a:t>With employers, Jobcentre Plus, colleges and training providers, local government, other community organisations</a:t>
            </a:r>
          </a:p>
        </p:txBody>
      </p:sp>
      <p:sp>
        <p:nvSpPr>
          <p:cNvPr id="3" name="Title 2">
            <a:extLst>
              <a:ext uri="{FF2B5EF4-FFF2-40B4-BE49-F238E27FC236}">
                <a16:creationId xmlns:a16="http://schemas.microsoft.com/office/drawing/2014/main" id="{5EBD98DE-8A61-4B10-B0B2-EEDE7359310B}"/>
              </a:ext>
            </a:extLst>
          </p:cNvPr>
          <p:cNvSpPr>
            <a:spLocks noGrp="1"/>
          </p:cNvSpPr>
          <p:nvPr>
            <p:ph type="title"/>
          </p:nvPr>
        </p:nvSpPr>
        <p:spPr/>
        <p:txBody>
          <a:bodyPr/>
          <a:lstStyle/>
          <a:p>
            <a:r>
              <a:rPr lang="en-GB" dirty="0"/>
              <a:t>I think that ultimately, this comes down to doing four things well</a:t>
            </a:r>
          </a:p>
        </p:txBody>
      </p:sp>
    </p:spTree>
    <p:extLst>
      <p:ext uri="{BB962C8B-B14F-4D97-AF65-F5344CB8AC3E}">
        <p14:creationId xmlns:p14="http://schemas.microsoft.com/office/powerpoint/2010/main" val="221723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And the next few years may be tough</a:t>
            </a:r>
          </a:p>
          <a:p>
            <a:r>
              <a:rPr lang="en-GB" dirty="0"/>
              <a:t>But this is also the best opportunity that we have had to achieve lasting change in decades</a:t>
            </a:r>
          </a:p>
          <a:p>
            <a:r>
              <a:rPr lang="en-GB" dirty="0"/>
              <a:t>You are so well placed to help deliver this</a:t>
            </a:r>
          </a:p>
          <a:p>
            <a:r>
              <a:rPr lang="en-GB" dirty="0"/>
              <a:t>We need national leadership and commitments to make this stick, but…</a:t>
            </a:r>
          </a:p>
          <a:p>
            <a:r>
              <a:rPr lang="en-GB" dirty="0"/>
              <a:t>Working locally, we can do a lot to help make work better</a:t>
            </a:r>
          </a:p>
        </p:txBody>
      </p:sp>
      <p:sp>
        <p:nvSpPr>
          <p:cNvPr id="3" name="Title 2"/>
          <p:cNvSpPr>
            <a:spLocks noGrp="1"/>
          </p:cNvSpPr>
          <p:nvPr>
            <p:ph type="title"/>
          </p:nvPr>
        </p:nvSpPr>
        <p:spPr/>
        <p:txBody>
          <a:bodyPr>
            <a:normAutofit/>
          </a:bodyPr>
          <a:lstStyle/>
          <a:p>
            <a:r>
              <a:rPr lang="en-GB" dirty="0"/>
              <a:t>We may be in the foothills of the social and economic crisis</a:t>
            </a:r>
          </a:p>
        </p:txBody>
      </p:sp>
    </p:spTree>
    <p:extLst>
      <p:ext uri="{BB962C8B-B14F-4D97-AF65-F5344CB8AC3E}">
        <p14:creationId xmlns:p14="http://schemas.microsoft.com/office/powerpoint/2010/main" val="368321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35E606-451D-4927-BA53-F1FF2DF16E3D}"/>
              </a:ext>
            </a:extLst>
          </p:cNvPr>
          <p:cNvPicPr>
            <a:picLocks noChangeAspect="1"/>
          </p:cNvPicPr>
          <p:nvPr/>
        </p:nvPicPr>
        <p:blipFill>
          <a:blip r:embed="rId3"/>
          <a:stretch>
            <a:fillRect/>
          </a:stretch>
        </p:blipFill>
        <p:spPr>
          <a:xfrm>
            <a:off x="243326" y="1488362"/>
            <a:ext cx="8657347" cy="5119815"/>
          </a:xfrm>
          <a:prstGeom prst="rect">
            <a:avLst/>
          </a:prstGeom>
        </p:spPr>
      </p:pic>
      <p:sp>
        <p:nvSpPr>
          <p:cNvPr id="3" name="Title 2">
            <a:extLst>
              <a:ext uri="{FF2B5EF4-FFF2-40B4-BE49-F238E27FC236}">
                <a16:creationId xmlns:a16="http://schemas.microsoft.com/office/drawing/2014/main" id="{7A7FA032-4699-457B-8445-42A85DC96DA0}"/>
              </a:ext>
            </a:extLst>
          </p:cNvPr>
          <p:cNvSpPr>
            <a:spLocks noGrp="1"/>
          </p:cNvSpPr>
          <p:nvPr>
            <p:ph type="title"/>
          </p:nvPr>
        </p:nvSpPr>
        <p:spPr/>
        <p:txBody>
          <a:bodyPr>
            <a:normAutofit fontScale="90000"/>
          </a:bodyPr>
          <a:lstStyle/>
          <a:p>
            <a:r>
              <a:rPr lang="en-GB" dirty="0"/>
              <a:t>While things are recovering, it won’t be a “V”: this recession will leave a permanent ‘scar’</a:t>
            </a:r>
          </a:p>
        </p:txBody>
      </p:sp>
      <p:sp>
        <p:nvSpPr>
          <p:cNvPr id="5" name="Rectangle 4">
            <a:extLst>
              <a:ext uri="{FF2B5EF4-FFF2-40B4-BE49-F238E27FC236}">
                <a16:creationId xmlns:a16="http://schemas.microsoft.com/office/drawing/2014/main" id="{5A206EC9-8671-4C08-B830-7C40BD46A4BC}"/>
              </a:ext>
            </a:extLst>
          </p:cNvPr>
          <p:cNvSpPr/>
          <p:nvPr/>
        </p:nvSpPr>
        <p:spPr>
          <a:xfrm>
            <a:off x="4103948" y="4581128"/>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November forecast</a:t>
            </a:r>
          </a:p>
        </p:txBody>
      </p:sp>
      <p:cxnSp>
        <p:nvCxnSpPr>
          <p:cNvPr id="7" name="Straight Arrow Connector 6">
            <a:extLst>
              <a:ext uri="{FF2B5EF4-FFF2-40B4-BE49-F238E27FC236}">
                <a16:creationId xmlns:a16="http://schemas.microsoft.com/office/drawing/2014/main" id="{B2BF346B-FD91-4263-8057-3CC92BC017AC}"/>
              </a:ext>
            </a:extLst>
          </p:cNvPr>
          <p:cNvCxnSpPr>
            <a:cxnSpLocks/>
          </p:cNvCxnSpPr>
          <p:nvPr/>
        </p:nvCxnSpPr>
        <p:spPr>
          <a:xfrm flipH="1" flipV="1">
            <a:off x="3779912" y="4513982"/>
            <a:ext cx="648072" cy="302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170F230-CB3A-4CB9-9FBE-6F225E3A5292}"/>
              </a:ext>
            </a:extLst>
          </p:cNvPr>
          <p:cNvSpPr/>
          <p:nvPr/>
        </p:nvSpPr>
        <p:spPr>
          <a:xfrm>
            <a:off x="3131840" y="2886273"/>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Outturn</a:t>
            </a:r>
          </a:p>
        </p:txBody>
      </p:sp>
      <p:cxnSp>
        <p:nvCxnSpPr>
          <p:cNvPr id="12" name="Straight Arrow Connector 11">
            <a:extLst>
              <a:ext uri="{FF2B5EF4-FFF2-40B4-BE49-F238E27FC236}">
                <a16:creationId xmlns:a16="http://schemas.microsoft.com/office/drawing/2014/main" id="{B8F9AA8F-DB77-446C-A492-18A05EA30112}"/>
              </a:ext>
            </a:extLst>
          </p:cNvPr>
          <p:cNvCxnSpPr>
            <a:cxnSpLocks/>
          </p:cNvCxnSpPr>
          <p:nvPr/>
        </p:nvCxnSpPr>
        <p:spPr>
          <a:xfrm flipH="1">
            <a:off x="3563888" y="3352130"/>
            <a:ext cx="144016" cy="580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64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53" y="692696"/>
            <a:ext cx="7772400" cy="2016224"/>
          </a:xfrm>
        </p:spPr>
        <p:txBody>
          <a:bodyPr>
            <a:normAutofit/>
          </a:bodyPr>
          <a:lstStyle/>
          <a:p>
            <a:br>
              <a:rPr lang="en-GB" dirty="0"/>
            </a:br>
            <a:r>
              <a:rPr lang="en-GB" dirty="0"/>
              <a:t>Getting back to work:</a:t>
            </a:r>
            <a:br>
              <a:rPr lang="en-GB" dirty="0"/>
            </a:br>
            <a:r>
              <a:rPr lang="en-GB" dirty="0"/>
              <a:t>Recovering from Covid-19</a:t>
            </a:r>
          </a:p>
        </p:txBody>
      </p:sp>
      <p:sp>
        <p:nvSpPr>
          <p:cNvPr id="3" name="Text Placeholder 2"/>
          <p:cNvSpPr>
            <a:spLocks noGrp="1"/>
          </p:cNvSpPr>
          <p:nvPr>
            <p:ph type="body" idx="1"/>
          </p:nvPr>
        </p:nvSpPr>
        <p:spPr>
          <a:xfrm>
            <a:off x="612661" y="4377085"/>
            <a:ext cx="7772400" cy="1356171"/>
          </a:xfrm>
        </p:spPr>
        <p:txBody>
          <a:bodyPr>
            <a:normAutofit fontScale="92500" lnSpcReduction="10000"/>
          </a:bodyPr>
          <a:lstStyle/>
          <a:p>
            <a:r>
              <a:rPr lang="en-GB" dirty="0"/>
              <a:t>Tony Wilson, Institute Director, IES</a:t>
            </a:r>
          </a:p>
          <a:p>
            <a:r>
              <a:rPr lang="en-GB" u="sng" dirty="0">
                <a:solidFill>
                  <a:srgbClr val="0070C0"/>
                </a:solidFill>
              </a:rPr>
              <a:t>tony.wilson@employment-studies.co.uk</a:t>
            </a:r>
          </a:p>
          <a:p>
            <a:r>
              <a:rPr lang="en-GB" u="sng" dirty="0">
                <a:solidFill>
                  <a:srgbClr val="0070C0"/>
                </a:solidFill>
              </a:rPr>
              <a:t>@</a:t>
            </a:r>
            <a:r>
              <a:rPr lang="en-GB" u="sng" dirty="0" err="1">
                <a:solidFill>
                  <a:srgbClr val="0070C0"/>
                </a:solidFill>
              </a:rPr>
              <a:t>tonywilsonIES</a:t>
            </a:r>
            <a:endParaRPr lang="en-GB" u="sng" dirty="0">
              <a:solidFill>
                <a:srgbClr val="0070C0"/>
              </a:solidFill>
            </a:endParaRPr>
          </a:p>
        </p:txBody>
      </p:sp>
    </p:spTree>
    <p:extLst>
      <p:ext uri="{BB962C8B-B14F-4D97-AF65-F5344CB8AC3E}">
        <p14:creationId xmlns:p14="http://schemas.microsoft.com/office/powerpoint/2010/main" val="106992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73D55-1D6D-4683-B0CC-3C964831C46C}"/>
              </a:ext>
            </a:extLst>
          </p:cNvPr>
          <p:cNvPicPr>
            <a:picLocks noChangeAspect="1"/>
          </p:cNvPicPr>
          <p:nvPr/>
        </p:nvPicPr>
        <p:blipFill>
          <a:blip r:embed="rId3"/>
          <a:stretch>
            <a:fillRect/>
          </a:stretch>
        </p:blipFill>
        <p:spPr>
          <a:xfrm>
            <a:off x="683568" y="1417638"/>
            <a:ext cx="7283152" cy="5186851"/>
          </a:xfrm>
          <a:prstGeom prst="rect">
            <a:avLst/>
          </a:prstGeom>
        </p:spPr>
      </p:pic>
      <p:sp>
        <p:nvSpPr>
          <p:cNvPr id="3" name="Title 2">
            <a:extLst>
              <a:ext uri="{FF2B5EF4-FFF2-40B4-BE49-F238E27FC236}">
                <a16:creationId xmlns:a16="http://schemas.microsoft.com/office/drawing/2014/main" id="{7A7FA032-4699-457B-8445-42A85DC96DA0}"/>
              </a:ext>
            </a:extLst>
          </p:cNvPr>
          <p:cNvSpPr>
            <a:spLocks noGrp="1"/>
          </p:cNvSpPr>
          <p:nvPr>
            <p:ph type="title"/>
          </p:nvPr>
        </p:nvSpPr>
        <p:spPr/>
        <p:txBody>
          <a:bodyPr>
            <a:normAutofit fontScale="90000"/>
          </a:bodyPr>
          <a:lstStyle/>
          <a:p>
            <a:r>
              <a:rPr lang="en-GB" dirty="0"/>
              <a:t>However, things could have been far worse: We’ve averted an unemployment catastrophe</a:t>
            </a:r>
          </a:p>
        </p:txBody>
      </p:sp>
      <p:pic>
        <p:nvPicPr>
          <p:cNvPr id="8" name="Picture 7">
            <a:extLst>
              <a:ext uri="{FF2B5EF4-FFF2-40B4-BE49-F238E27FC236}">
                <a16:creationId xmlns:a16="http://schemas.microsoft.com/office/drawing/2014/main" id="{5B47E554-F02C-47D1-9B56-2D6F5E26B237}"/>
              </a:ext>
            </a:extLst>
          </p:cNvPr>
          <p:cNvPicPr>
            <a:picLocks noChangeAspect="1"/>
          </p:cNvPicPr>
          <p:nvPr/>
        </p:nvPicPr>
        <p:blipFill>
          <a:blip r:embed="rId4"/>
          <a:stretch>
            <a:fillRect/>
          </a:stretch>
        </p:blipFill>
        <p:spPr>
          <a:xfrm>
            <a:off x="760748" y="1879414"/>
            <a:ext cx="7128792" cy="4263297"/>
          </a:xfrm>
          <a:prstGeom prst="rect">
            <a:avLst/>
          </a:prstGeom>
        </p:spPr>
      </p:pic>
    </p:spTree>
    <p:extLst>
      <p:ext uri="{BB962C8B-B14F-4D97-AF65-F5344CB8AC3E}">
        <p14:creationId xmlns:p14="http://schemas.microsoft.com/office/powerpoint/2010/main" val="351569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73D55-1D6D-4683-B0CC-3C964831C46C}"/>
              </a:ext>
            </a:extLst>
          </p:cNvPr>
          <p:cNvPicPr>
            <a:picLocks noChangeAspect="1"/>
          </p:cNvPicPr>
          <p:nvPr/>
        </p:nvPicPr>
        <p:blipFill>
          <a:blip r:embed="rId3"/>
          <a:stretch>
            <a:fillRect/>
          </a:stretch>
        </p:blipFill>
        <p:spPr>
          <a:xfrm>
            <a:off x="683568" y="1417638"/>
            <a:ext cx="7283152" cy="5186851"/>
          </a:xfrm>
          <a:prstGeom prst="rect">
            <a:avLst/>
          </a:prstGeom>
        </p:spPr>
      </p:pic>
      <p:pic>
        <p:nvPicPr>
          <p:cNvPr id="2" name="Picture 1">
            <a:extLst>
              <a:ext uri="{FF2B5EF4-FFF2-40B4-BE49-F238E27FC236}">
                <a16:creationId xmlns:a16="http://schemas.microsoft.com/office/drawing/2014/main" id="{4AD8E129-FB8B-49FD-B188-3BCDBFE6F564}"/>
              </a:ext>
            </a:extLst>
          </p:cNvPr>
          <p:cNvPicPr>
            <a:picLocks noChangeAspect="1"/>
          </p:cNvPicPr>
          <p:nvPr/>
        </p:nvPicPr>
        <p:blipFill>
          <a:blip r:embed="rId4"/>
          <a:stretch>
            <a:fillRect/>
          </a:stretch>
        </p:blipFill>
        <p:spPr>
          <a:xfrm>
            <a:off x="773537" y="1887063"/>
            <a:ext cx="7103214" cy="4248000"/>
          </a:xfrm>
          <a:prstGeom prst="rect">
            <a:avLst/>
          </a:prstGeom>
        </p:spPr>
      </p:pic>
      <p:sp>
        <p:nvSpPr>
          <p:cNvPr id="9" name="Title 2">
            <a:extLst>
              <a:ext uri="{FF2B5EF4-FFF2-40B4-BE49-F238E27FC236}">
                <a16:creationId xmlns:a16="http://schemas.microsoft.com/office/drawing/2014/main" id="{A75E66E8-426D-4BB1-82FB-2A9B7A43D7B7}"/>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t" anchorCtr="0">
            <a:normAutofit fontScale="90000"/>
          </a:bodyPr>
          <a:lstStyle>
            <a:lvl1pPr algn="l" defTabSz="914400" rtl="0" eaLnBrk="1" latinLnBrk="0" hangingPunct="1">
              <a:lnSpc>
                <a:spcPct val="110000"/>
              </a:lnSpc>
              <a:spcBef>
                <a:spcPct val="0"/>
              </a:spcBef>
              <a:buNone/>
              <a:defRPr lang="en-GB" sz="3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However, things could have been far worse: We’ve averted an unemployment catastrophe</a:t>
            </a:r>
            <a:endParaRPr lang="en-GB" dirty="0"/>
          </a:p>
        </p:txBody>
      </p:sp>
    </p:spTree>
    <p:extLst>
      <p:ext uri="{BB962C8B-B14F-4D97-AF65-F5344CB8AC3E}">
        <p14:creationId xmlns:p14="http://schemas.microsoft.com/office/powerpoint/2010/main" val="154169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73D55-1D6D-4683-B0CC-3C964831C46C}"/>
              </a:ext>
            </a:extLst>
          </p:cNvPr>
          <p:cNvPicPr>
            <a:picLocks noChangeAspect="1"/>
          </p:cNvPicPr>
          <p:nvPr/>
        </p:nvPicPr>
        <p:blipFill>
          <a:blip r:embed="rId3"/>
          <a:stretch>
            <a:fillRect/>
          </a:stretch>
        </p:blipFill>
        <p:spPr>
          <a:xfrm>
            <a:off x="683568" y="1417638"/>
            <a:ext cx="7283152" cy="5186851"/>
          </a:xfrm>
          <a:prstGeom prst="rect">
            <a:avLst/>
          </a:prstGeom>
        </p:spPr>
      </p:pic>
      <p:pic>
        <p:nvPicPr>
          <p:cNvPr id="2" name="Picture 1">
            <a:extLst>
              <a:ext uri="{FF2B5EF4-FFF2-40B4-BE49-F238E27FC236}">
                <a16:creationId xmlns:a16="http://schemas.microsoft.com/office/drawing/2014/main" id="{E3B84FC0-AE89-4B8A-ADF8-6F39B5065B54}"/>
              </a:ext>
            </a:extLst>
          </p:cNvPr>
          <p:cNvPicPr>
            <a:picLocks noChangeAspect="1"/>
          </p:cNvPicPr>
          <p:nvPr/>
        </p:nvPicPr>
        <p:blipFill>
          <a:blip r:embed="rId4"/>
          <a:stretch>
            <a:fillRect/>
          </a:stretch>
        </p:blipFill>
        <p:spPr>
          <a:xfrm>
            <a:off x="773142" y="1883197"/>
            <a:ext cx="7104003" cy="4248472"/>
          </a:xfrm>
          <a:prstGeom prst="rect">
            <a:avLst/>
          </a:prstGeom>
        </p:spPr>
      </p:pic>
      <p:sp>
        <p:nvSpPr>
          <p:cNvPr id="6" name="Title 2">
            <a:extLst>
              <a:ext uri="{FF2B5EF4-FFF2-40B4-BE49-F238E27FC236}">
                <a16:creationId xmlns:a16="http://schemas.microsoft.com/office/drawing/2014/main" id="{6CEB4B6C-7624-47D2-8D61-C987C2947B35}"/>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t" anchorCtr="0">
            <a:normAutofit fontScale="90000"/>
          </a:bodyPr>
          <a:lstStyle>
            <a:lvl1pPr algn="l" defTabSz="914400" rtl="0" eaLnBrk="1" latinLnBrk="0" hangingPunct="1">
              <a:lnSpc>
                <a:spcPct val="110000"/>
              </a:lnSpc>
              <a:spcBef>
                <a:spcPct val="0"/>
              </a:spcBef>
              <a:buNone/>
              <a:defRPr lang="en-GB" sz="3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However, things could have been far worse: We’ve averted an unemployment catastrophe</a:t>
            </a:r>
            <a:endParaRPr lang="en-GB" dirty="0"/>
          </a:p>
        </p:txBody>
      </p:sp>
    </p:spTree>
    <p:extLst>
      <p:ext uri="{BB962C8B-B14F-4D97-AF65-F5344CB8AC3E}">
        <p14:creationId xmlns:p14="http://schemas.microsoft.com/office/powerpoint/2010/main" val="39438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973D55-1D6D-4683-B0CC-3C964831C46C}"/>
              </a:ext>
            </a:extLst>
          </p:cNvPr>
          <p:cNvPicPr>
            <a:picLocks noChangeAspect="1"/>
          </p:cNvPicPr>
          <p:nvPr/>
        </p:nvPicPr>
        <p:blipFill>
          <a:blip r:embed="rId3"/>
          <a:stretch>
            <a:fillRect/>
          </a:stretch>
        </p:blipFill>
        <p:spPr>
          <a:xfrm>
            <a:off x="683568" y="1417638"/>
            <a:ext cx="7283152" cy="5186851"/>
          </a:xfrm>
          <a:prstGeom prst="rect">
            <a:avLst/>
          </a:prstGeom>
        </p:spPr>
      </p:pic>
      <p:pic>
        <p:nvPicPr>
          <p:cNvPr id="2" name="Picture 1">
            <a:extLst>
              <a:ext uri="{FF2B5EF4-FFF2-40B4-BE49-F238E27FC236}">
                <a16:creationId xmlns:a16="http://schemas.microsoft.com/office/drawing/2014/main" id="{7BC3F36C-5E16-4D3C-B1B8-A676922CD23A}"/>
              </a:ext>
            </a:extLst>
          </p:cNvPr>
          <p:cNvPicPr>
            <a:picLocks noChangeAspect="1"/>
          </p:cNvPicPr>
          <p:nvPr/>
        </p:nvPicPr>
        <p:blipFill>
          <a:blip r:embed="rId4"/>
          <a:stretch>
            <a:fillRect/>
          </a:stretch>
        </p:blipFill>
        <p:spPr>
          <a:xfrm>
            <a:off x="778956" y="1882316"/>
            <a:ext cx="7092375" cy="4248472"/>
          </a:xfrm>
          <a:prstGeom prst="rect">
            <a:avLst/>
          </a:prstGeom>
        </p:spPr>
      </p:pic>
      <p:sp>
        <p:nvSpPr>
          <p:cNvPr id="5" name="Title 2">
            <a:extLst>
              <a:ext uri="{FF2B5EF4-FFF2-40B4-BE49-F238E27FC236}">
                <a16:creationId xmlns:a16="http://schemas.microsoft.com/office/drawing/2014/main" id="{04D71056-1DDC-4864-A3D3-129FE123CD63}"/>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t" anchorCtr="0">
            <a:normAutofit fontScale="90000"/>
          </a:bodyPr>
          <a:lstStyle>
            <a:lvl1pPr algn="l" defTabSz="914400" rtl="0" eaLnBrk="1" latinLnBrk="0" hangingPunct="1">
              <a:lnSpc>
                <a:spcPct val="110000"/>
              </a:lnSpc>
              <a:spcBef>
                <a:spcPct val="0"/>
              </a:spcBef>
              <a:buNone/>
              <a:defRPr lang="en-GB" sz="32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However, things could have been far worse: We’ve averted an unemployment catastrophe</a:t>
            </a:r>
            <a:endParaRPr lang="en-GB" dirty="0"/>
          </a:p>
        </p:txBody>
      </p:sp>
    </p:spTree>
    <p:extLst>
      <p:ext uri="{BB962C8B-B14F-4D97-AF65-F5344CB8AC3E}">
        <p14:creationId xmlns:p14="http://schemas.microsoft.com/office/powerpoint/2010/main" val="41770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1ED0FD-EA85-4FE6-BC78-ADC696E883EA}"/>
              </a:ext>
            </a:extLst>
          </p:cNvPr>
          <p:cNvSpPr>
            <a:spLocks noGrp="1"/>
          </p:cNvSpPr>
          <p:nvPr>
            <p:ph type="title"/>
          </p:nvPr>
        </p:nvSpPr>
        <p:spPr/>
        <p:txBody>
          <a:bodyPr>
            <a:normAutofit fontScale="90000"/>
          </a:bodyPr>
          <a:lstStyle/>
          <a:p>
            <a:r>
              <a:rPr lang="en-GB" dirty="0"/>
              <a:t>Aided by furlough and short-hours working – with at peak over 10m workers – one third of all – off work or on reduced hours</a:t>
            </a:r>
          </a:p>
        </p:txBody>
      </p:sp>
      <p:pic>
        <p:nvPicPr>
          <p:cNvPr id="5" name="Picture 4">
            <a:extLst>
              <a:ext uri="{FF2B5EF4-FFF2-40B4-BE49-F238E27FC236}">
                <a16:creationId xmlns:a16="http://schemas.microsoft.com/office/drawing/2014/main" id="{4EB749E8-366F-4B48-B775-8FC0FF68F8A7}"/>
              </a:ext>
            </a:extLst>
          </p:cNvPr>
          <p:cNvPicPr>
            <a:picLocks noChangeAspect="1"/>
          </p:cNvPicPr>
          <p:nvPr/>
        </p:nvPicPr>
        <p:blipFill>
          <a:blip r:embed="rId2"/>
          <a:stretch>
            <a:fillRect/>
          </a:stretch>
        </p:blipFill>
        <p:spPr>
          <a:xfrm>
            <a:off x="953598" y="1809687"/>
            <a:ext cx="7236804" cy="4773675"/>
          </a:xfrm>
          <a:prstGeom prst="rect">
            <a:avLst/>
          </a:prstGeom>
        </p:spPr>
      </p:pic>
    </p:spTree>
    <p:extLst>
      <p:ext uri="{BB962C8B-B14F-4D97-AF65-F5344CB8AC3E}">
        <p14:creationId xmlns:p14="http://schemas.microsoft.com/office/powerpoint/2010/main" val="197354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5956FC-6508-4A19-8EAE-65579A592FD9}"/>
              </a:ext>
            </a:extLst>
          </p:cNvPr>
          <p:cNvSpPr>
            <a:spLocks noGrp="1"/>
          </p:cNvSpPr>
          <p:nvPr>
            <p:ph idx="1"/>
          </p:nvPr>
        </p:nvSpPr>
        <p:spPr/>
        <p:txBody>
          <a:bodyPr>
            <a:normAutofit fontScale="77500" lnSpcReduction="20000"/>
          </a:bodyPr>
          <a:lstStyle/>
          <a:p>
            <a:r>
              <a:rPr lang="en-GB" dirty="0"/>
              <a:t>GDP fell by 9.9% in 2020 – largest fall on record</a:t>
            </a:r>
          </a:p>
          <a:p>
            <a:r>
              <a:rPr lang="en-GB" dirty="0" err="1"/>
              <a:t>Payrolled</a:t>
            </a:r>
            <a:r>
              <a:rPr lang="en-GB" dirty="0"/>
              <a:t> employment fell by 800k – likely largest since early 1990s…</a:t>
            </a:r>
          </a:p>
          <a:p>
            <a:r>
              <a:rPr lang="en-GB" dirty="0"/>
              <a:t>… But ‘just’ a 2.7% fall</a:t>
            </a:r>
          </a:p>
          <a:p>
            <a:r>
              <a:rPr lang="en-GB" dirty="0"/>
              <a:t>If employment had followed GDP, it would have fallen by </a:t>
            </a:r>
            <a:r>
              <a:rPr lang="en-GB" b="1" dirty="0"/>
              <a:t>2.9 million</a:t>
            </a:r>
          </a:p>
          <a:p>
            <a:endParaRPr lang="en-GB" dirty="0"/>
          </a:p>
          <a:p>
            <a:r>
              <a:rPr lang="en-GB" dirty="0"/>
              <a:t>This crisis will almost certainly lead to the lowest post-recession peak in unemployment since 1975 (when output fell by 2%)</a:t>
            </a:r>
          </a:p>
          <a:p>
            <a:endParaRPr lang="en-GB" dirty="0"/>
          </a:p>
        </p:txBody>
      </p:sp>
      <p:sp>
        <p:nvSpPr>
          <p:cNvPr id="3" name="Title 2">
            <a:extLst>
              <a:ext uri="{FF2B5EF4-FFF2-40B4-BE49-F238E27FC236}">
                <a16:creationId xmlns:a16="http://schemas.microsoft.com/office/drawing/2014/main" id="{173B3A63-906C-4014-84EC-173186B1D664}"/>
              </a:ext>
            </a:extLst>
          </p:cNvPr>
          <p:cNvSpPr>
            <a:spLocks noGrp="1"/>
          </p:cNvSpPr>
          <p:nvPr>
            <p:ph type="title"/>
          </p:nvPr>
        </p:nvSpPr>
        <p:spPr/>
        <p:txBody>
          <a:bodyPr/>
          <a:lstStyle/>
          <a:p>
            <a:r>
              <a:rPr lang="en-GB" dirty="0"/>
              <a:t>How bad could it have been?</a:t>
            </a:r>
          </a:p>
        </p:txBody>
      </p:sp>
    </p:spTree>
    <p:extLst>
      <p:ext uri="{BB962C8B-B14F-4D97-AF65-F5344CB8AC3E}">
        <p14:creationId xmlns:p14="http://schemas.microsoft.com/office/powerpoint/2010/main" val="3781208318"/>
      </p:ext>
    </p:extLst>
  </p:cSld>
  <p:clrMapOvr>
    <a:masterClrMapping/>
  </p:clrMapOvr>
</p:sld>
</file>

<file path=ppt/theme/theme1.xml><?xml version="1.0" encoding="utf-8"?>
<a:theme xmlns:a="http://schemas.openxmlformats.org/drawingml/2006/main" name="blank">
  <a:themeElements>
    <a:clrScheme name="IES colours 2015">
      <a:dk1>
        <a:srgbClr val="484848"/>
      </a:dk1>
      <a:lt1>
        <a:sysClr val="window" lastClr="FFFFFF"/>
      </a:lt1>
      <a:dk2>
        <a:srgbClr val="397BB1"/>
      </a:dk2>
      <a:lt2>
        <a:srgbClr val="F3744B"/>
      </a:lt2>
      <a:accent1>
        <a:srgbClr val="397BB1"/>
      </a:accent1>
      <a:accent2>
        <a:srgbClr val="FFD047"/>
      </a:accent2>
      <a:accent3>
        <a:srgbClr val="5C707C"/>
      </a:accent3>
      <a:accent4>
        <a:srgbClr val="88BADD"/>
      </a:accent4>
      <a:accent5>
        <a:srgbClr val="FFE496"/>
      </a:accent5>
      <a:accent6>
        <a:srgbClr val="A9B2B7"/>
      </a:accent6>
      <a:hlink>
        <a:srgbClr val="3366FF"/>
      </a:hlink>
      <a:folHlink>
        <a:srgbClr val="363636"/>
      </a:folHlink>
    </a:clrScheme>
    <a:fontScheme name="IESfont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97BB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Custom 3">
      <a:dk1>
        <a:srgbClr val="484848"/>
      </a:dk1>
      <a:lt1>
        <a:sysClr val="window" lastClr="FFFFFF"/>
      </a:lt1>
      <a:dk2>
        <a:srgbClr val="397FB1"/>
      </a:dk2>
      <a:lt2>
        <a:srgbClr val="F2F2F2"/>
      </a:lt2>
      <a:accent1>
        <a:srgbClr val="397FB1"/>
      </a:accent1>
      <a:accent2>
        <a:srgbClr val="FFD047"/>
      </a:accent2>
      <a:accent3>
        <a:srgbClr val="5C707C"/>
      </a:accent3>
      <a:accent4>
        <a:srgbClr val="88BADD"/>
      </a:accent4>
      <a:accent5>
        <a:srgbClr val="FFE496"/>
      </a:accent5>
      <a:accent6>
        <a:srgbClr val="A9B2B7"/>
      </a:accent6>
      <a:hlink>
        <a:srgbClr val="3366FF"/>
      </a:hlink>
      <a:folHlink>
        <a:srgbClr val="363636"/>
      </a:folHlink>
    </a:clrScheme>
    <a:fontScheme name="IESfont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3">
      <a:dk1>
        <a:srgbClr val="484848"/>
      </a:dk1>
      <a:lt1>
        <a:sysClr val="window" lastClr="FFFFFF"/>
      </a:lt1>
      <a:dk2>
        <a:srgbClr val="397FB1"/>
      </a:dk2>
      <a:lt2>
        <a:srgbClr val="F2F2F2"/>
      </a:lt2>
      <a:accent1>
        <a:srgbClr val="397FB1"/>
      </a:accent1>
      <a:accent2>
        <a:srgbClr val="FFD047"/>
      </a:accent2>
      <a:accent3>
        <a:srgbClr val="5C707C"/>
      </a:accent3>
      <a:accent4>
        <a:srgbClr val="88BADD"/>
      </a:accent4>
      <a:accent5>
        <a:srgbClr val="FFE496"/>
      </a:accent5>
      <a:accent6>
        <a:srgbClr val="A9B2B7"/>
      </a:accent6>
      <a:hlink>
        <a:srgbClr val="3366FF"/>
      </a:hlink>
      <a:folHlink>
        <a:srgbClr val="363636"/>
      </a:folHlink>
    </a:clrScheme>
    <a:fontScheme name="IESfont2015">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2486</TotalTime>
  <Words>721</Words>
  <Application>Microsoft Office PowerPoint</Application>
  <PresentationFormat>On-screen Show (4:3)</PresentationFormat>
  <Paragraphs>65</Paragraphs>
  <Slides>30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Wingdings</vt:lpstr>
      <vt:lpstr>blank</vt:lpstr>
      <vt:lpstr> Getting back to work: Recovering from Covid-19</vt:lpstr>
      <vt:lpstr>This has been a crisis like no other</vt:lpstr>
      <vt:lpstr>While things are recovering, it won’t be a “V”: this recession will leave a permanent ‘scar’</vt:lpstr>
      <vt:lpstr>However, things could have been far worse: We’ve averted an unemployment catastrophe</vt:lpstr>
      <vt:lpstr>However, things could have been far worse: We’ve averted an unemployment catastrophe</vt:lpstr>
      <vt:lpstr>However, things could have been far worse: We’ve averted an unemployment catastrophe</vt:lpstr>
      <vt:lpstr>However, things could have been far worse: We’ve averted an unemployment catastrophe</vt:lpstr>
      <vt:lpstr>Aided by furlough and short-hours working – with at peak over 10m workers – one third of all – off work or on reduced hours</vt:lpstr>
      <vt:lpstr>How bad could it have been?</vt:lpstr>
      <vt:lpstr>But “could have been worse” is as good as it gets – young people have been hit hard…</vt:lpstr>
      <vt:lpstr>… While our analysis for the ILO found that women in the UK have seen the biggest wage bill loss of any country in Europe…</vt:lpstr>
      <vt:lpstr>And our work with Gingerbread illustrates how single parents in particular lost out</vt:lpstr>
      <vt:lpstr>The disability employment gap has stopped narrowing…</vt:lpstr>
      <vt:lpstr>With recent work showing the Black and Asian young people particularly hard hit</vt:lpstr>
      <vt:lpstr>Clear signs that long-term unemployment is on the rise – particularly for young people</vt:lpstr>
      <vt:lpstr>And it’s likely to more than double to around 900k in 2022</vt:lpstr>
      <vt:lpstr>Place: Rises in the claimant count have been pretty similar across areas…</vt:lpstr>
      <vt:lpstr>But – looking at claimants per vacancy, inner city, ex-industrial and coastal areas fared worse</vt:lpstr>
      <vt:lpstr>And this has been a crisis for the low paid – more than 3x more likely to have lost jobs</vt:lpstr>
      <vt:lpstr>With signs that involuntary temporary and part-time work is on the rise again…</vt:lpstr>
      <vt:lpstr>That’s the bad news!</vt:lpstr>
      <vt:lpstr>Payrolled employment is now growing, driven by pandemic jobs – but other industries too</vt:lpstr>
      <vt:lpstr>With early signs that this is speeding up a shift from lower to higher skilled work</vt:lpstr>
      <vt:lpstr>In more detail: occupational growth in a range of areas – how we support these transitions will be key</vt:lpstr>
      <vt:lpstr>So… what do we do about all of this?!</vt:lpstr>
      <vt:lpstr>PowerPoint Presentation</vt:lpstr>
      <vt:lpstr>PowerPoint Presentation</vt:lpstr>
      <vt:lpstr>I think that ultimately, this comes down to doing four things well</vt:lpstr>
      <vt:lpstr>We may be in the foothills of the social and economic crisis</vt:lpstr>
      <vt:lpstr> Getting back to work: Recovering from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Giants</dc:title>
  <dc:creator>Tony Wilson</dc:creator>
  <cp:lastModifiedBy>Tony Wilson</cp:lastModifiedBy>
  <cp:revision>65</cp:revision>
  <dcterms:created xsi:type="dcterms:W3CDTF">2020-02-13T13:10:01Z</dcterms:created>
  <dcterms:modified xsi:type="dcterms:W3CDTF">2021-03-15T17:08:46Z</dcterms:modified>
</cp:coreProperties>
</file>