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1" r:id="rId5"/>
    <p:sldMasterId id="2147483674" r:id="rId6"/>
  </p:sldMasterIdLst>
  <p:notesMasterIdLst>
    <p:notesMasterId r:id="rId17"/>
  </p:notesMasterIdLst>
  <p:handoutMasterIdLst>
    <p:handoutMasterId r:id="rId18"/>
  </p:handoutMasterIdLst>
  <p:sldIdLst>
    <p:sldId id="352" r:id="rId7"/>
    <p:sldId id="351" r:id="rId8"/>
    <p:sldId id="359" r:id="rId9"/>
    <p:sldId id="324" r:id="rId10"/>
    <p:sldId id="360" r:id="rId11"/>
    <p:sldId id="361" r:id="rId12"/>
    <p:sldId id="318" r:id="rId13"/>
    <p:sldId id="345" r:id="rId14"/>
    <p:sldId id="362" r:id="rId15"/>
    <p:sldId id="357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w Hitches-Davies" initials="AH" lastIdx="2" clrIdx="0">
    <p:extLst>
      <p:ext uri="{19B8F6BF-5375-455C-9EA6-DF929625EA0E}">
        <p15:presenceInfo xmlns:p15="http://schemas.microsoft.com/office/powerpoint/2012/main" userId="S::Andrew.hitchesdavies@ecorys.com::8a5f12c8-4b4a-4c2d-9175-65385ff6e389" providerId="AD"/>
      </p:ext>
    </p:extLst>
  </p:cmAuthor>
  <p:cmAuthor id="2" name="Kate Smith" initials="KS" lastIdx="1" clrIdx="1">
    <p:extLst>
      <p:ext uri="{19B8F6BF-5375-455C-9EA6-DF929625EA0E}">
        <p15:presenceInfo xmlns:p15="http://schemas.microsoft.com/office/powerpoint/2012/main" userId="S::Kate.Smith@ecorys.com::53d56eab-745a-482b-94e6-0608392c6af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82A"/>
    <a:srgbClr val="EA5438"/>
    <a:srgbClr val="BC2231"/>
    <a:srgbClr val="A24191"/>
    <a:srgbClr val="2E2960"/>
    <a:srgbClr val="3FA8DF"/>
    <a:srgbClr val="006EB8"/>
    <a:srgbClr val="283583"/>
    <a:srgbClr val="0F9EA0"/>
    <a:srgbClr val="1D91B5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40" autoAdjust="0"/>
    <p:restoredTop sz="82382" autoAdjust="0"/>
  </p:normalViewPr>
  <p:slideViewPr>
    <p:cSldViewPr>
      <p:cViewPr varScale="1">
        <p:scale>
          <a:sx n="99" d="100"/>
          <a:sy n="99" d="100"/>
        </p:scale>
        <p:origin x="84" y="10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8" d="100"/>
          <a:sy n="78" d="100"/>
        </p:scale>
        <p:origin x="-268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9E5A0-033E-4828-878F-7F8E7038FFB9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0F6FD-F7AA-4877-9B45-30365D8B97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933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BF510-2B15-4469-B3E9-BBC7F1325BE2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5E986-C8E5-49A2-93B8-EA67D8C22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28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5E986-C8E5-49A2-93B8-EA67D8C2208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513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301967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771" y="2787774"/>
            <a:ext cx="2176461" cy="37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07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7237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229959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9451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9154859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301967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5015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7237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229959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2943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237" cy="5148000"/>
          </a:xfrm>
          <a:prstGeom prst="rect">
            <a:avLst/>
          </a:prstGeom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229959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8804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237" cy="514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229959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5068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237" cy="514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229959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478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237" cy="5148000"/>
          </a:xfrm>
          <a:prstGeom prst="rect">
            <a:avLst/>
          </a:prstGeom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229959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5482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237" cy="5148000"/>
          </a:xfrm>
          <a:prstGeom prst="rect">
            <a:avLst/>
          </a:prstGeom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229959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8021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7236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229959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9128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493" y="-985"/>
            <a:ext cx="9156986" cy="5145470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8" name="Rectangle 7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1724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301967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771" y="2787774"/>
            <a:ext cx="2176461" cy="37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373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71551"/>
            <a:ext cx="7886700" cy="5040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2609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71551"/>
            <a:ext cx="7886700" cy="5040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35645"/>
            <a:ext cx="4244280" cy="324036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311400" indent="0">
              <a:buNone/>
              <a:defRPr sz="1200" baseline="0"/>
            </a:lvl2pPr>
            <a:lvl3pPr marL="671400" indent="0">
              <a:buNone/>
              <a:defRPr sz="1200" baseline="0"/>
            </a:lvl3pPr>
            <a:lvl4pPr marL="1031400" indent="0">
              <a:buNone/>
              <a:defRPr sz="1200" baseline="0"/>
            </a:lvl4pPr>
            <a:lvl5pPr marL="1391400" indent="0">
              <a:buNone/>
              <a:defRPr sz="1200" baseline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648200" y="1635644"/>
            <a:ext cx="4244280" cy="3240361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030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Body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648200" y="1635645"/>
            <a:ext cx="4244280" cy="324036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311400" indent="0">
              <a:buNone/>
              <a:defRPr sz="1200" baseline="0"/>
            </a:lvl2pPr>
            <a:lvl3pPr marL="671400" indent="0">
              <a:buNone/>
              <a:defRPr sz="1200" baseline="0"/>
            </a:lvl3pPr>
            <a:lvl4pPr marL="1031400" indent="0">
              <a:buNone/>
              <a:defRPr sz="1200" baseline="0"/>
            </a:lvl4pPr>
            <a:lvl5pPr marL="1391400" indent="0">
              <a:buNone/>
              <a:defRPr sz="1200" baseline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71551"/>
            <a:ext cx="7886700" cy="5040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51520" y="1635644"/>
            <a:ext cx="4244280" cy="3240361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5129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 Lis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71551"/>
            <a:ext cx="7886700" cy="5040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35645"/>
            <a:ext cx="4244280" cy="324036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648200" y="1635644"/>
            <a:ext cx="4244280" cy="3240361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2172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Bullet Lis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648200" y="1635645"/>
            <a:ext cx="4244280" cy="324036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71106" y="1635644"/>
            <a:ext cx="4244280" cy="3240361"/>
          </a:xfrm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71551"/>
            <a:ext cx="7886700" cy="5040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72645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71551"/>
            <a:ext cx="7886700" cy="5040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35646"/>
            <a:ext cx="8640960" cy="3262312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/>
            </a:lvl1pPr>
            <a:lvl2pPr marL="482850" indent="-171450">
              <a:buFont typeface="Arial" panose="020B0604020202020204" pitchFamily="34" charset="0"/>
              <a:buChar char="•"/>
              <a:defRPr/>
            </a:lvl2pPr>
            <a:lvl3pPr marL="842850" indent="-171450">
              <a:buFont typeface="Arial" panose="020B0604020202020204" pitchFamily="34" charset="0"/>
              <a:buChar char="•"/>
              <a:defRPr/>
            </a:lvl3pPr>
            <a:lvl4pPr marL="1202850" indent="-171450">
              <a:buFont typeface="Arial" panose="020B0604020202020204" pitchFamily="34" charset="0"/>
              <a:buChar char="•"/>
              <a:defRPr/>
            </a:lvl4pPr>
            <a:lvl5pPr marL="1562850" indent="-171450">
              <a:buFont typeface="Arial" panose="020B0604020202020204" pitchFamily="34" charset="0"/>
              <a:buChar char="•"/>
              <a:defRPr/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75655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71551"/>
            <a:ext cx="7886700" cy="5040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35646"/>
            <a:ext cx="8640960" cy="3262312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/>
            </a:lvl1pPr>
            <a:lvl2pPr marL="482850" indent="-171450">
              <a:buFont typeface="Arial" panose="020B0604020202020204" pitchFamily="34" charset="0"/>
              <a:buChar char="•"/>
              <a:defRPr/>
            </a:lvl2pPr>
            <a:lvl3pPr marL="842850" indent="-171450">
              <a:buFont typeface="Arial" panose="020B0604020202020204" pitchFamily="34" charset="0"/>
              <a:buChar char="•"/>
              <a:defRPr/>
            </a:lvl3pPr>
            <a:lvl4pPr marL="1202850" indent="-171450">
              <a:buFont typeface="Arial" panose="020B0604020202020204" pitchFamily="34" charset="0"/>
              <a:buChar char="•"/>
              <a:defRPr/>
            </a:lvl4pPr>
            <a:lvl5pPr marL="1562850" indent="-171450">
              <a:buFont typeface="Arial" panose="020B0604020202020204" pitchFamily="34" charset="0"/>
              <a:buChar char="•"/>
              <a:defRPr/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42255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wo Column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35645"/>
            <a:ext cx="4244280" cy="3240361"/>
          </a:xfrm>
        </p:spPr>
        <p:txBody>
          <a:bodyPr/>
          <a:lstStyle>
            <a:lvl1pPr marL="0" indent="0">
              <a:buNone/>
              <a:defRPr/>
            </a:lvl1pPr>
            <a:lvl2pPr marL="311400" indent="0">
              <a:buNone/>
              <a:defRPr/>
            </a:lvl2pPr>
            <a:lvl3pPr marL="671400" indent="0">
              <a:buNone/>
              <a:defRPr/>
            </a:lvl3pPr>
            <a:lvl4pPr marL="1031400" indent="0">
              <a:buNone/>
              <a:defRPr/>
            </a:lvl4pPr>
            <a:lvl5pPr marL="13914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35645"/>
            <a:ext cx="4244280" cy="3240361"/>
          </a:xfrm>
        </p:spPr>
        <p:txBody>
          <a:bodyPr/>
          <a:lstStyle>
            <a:lvl1pPr marL="0" indent="0">
              <a:buNone/>
              <a:defRPr/>
            </a:lvl1pPr>
            <a:lvl2pPr marL="311400" indent="0">
              <a:buNone/>
              <a:defRPr/>
            </a:lvl2pPr>
            <a:lvl3pPr marL="671400" indent="0">
              <a:buNone/>
              <a:defRPr/>
            </a:lvl3pPr>
            <a:lvl4pPr marL="1031400" indent="0">
              <a:buNone/>
              <a:defRPr/>
            </a:lvl4pPr>
            <a:lvl5pPr marL="13914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771551"/>
            <a:ext cx="7886700" cy="5040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67903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wo Column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35645"/>
            <a:ext cx="4244280" cy="3240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35645"/>
            <a:ext cx="4244280" cy="3240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771551"/>
            <a:ext cx="7886700" cy="5040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987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wo Colum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35645"/>
            <a:ext cx="4244280" cy="3240361"/>
          </a:xfrm>
        </p:spPr>
        <p:txBody>
          <a:bodyPr/>
          <a:lstStyle/>
          <a:p>
            <a:pPr lvl="0"/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35645"/>
            <a:ext cx="4244280" cy="3240361"/>
          </a:xfrm>
        </p:spPr>
        <p:txBody>
          <a:bodyPr/>
          <a:lstStyle/>
          <a:p>
            <a:pPr lvl="0"/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771551"/>
            <a:ext cx="7886700" cy="5040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0312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301967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5" name="Rectangle 4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65318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wo Column +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35645"/>
            <a:ext cx="4244280" cy="324036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35645"/>
            <a:ext cx="4244280" cy="324036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771551"/>
            <a:ext cx="7886700" cy="5040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4444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7237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301967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0748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54859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301967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5976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9147237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301967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7432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7237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229959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3942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7236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301967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4588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oic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7237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46825" y="3574038"/>
            <a:ext cx="4225175" cy="1301967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9" name="Rectangle 8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2658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6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Birmingham\MSU\Creative Services\ECORYS Branding 2017\PowerPoint\Darren Jackson\export\EcorysNewLogoWhite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81809"/>
            <a:ext cx="1080120" cy="37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466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52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5" r:id="rId3"/>
    <p:sldLayoutId id="2147483656" r:id="rId4"/>
    <p:sldLayoutId id="2147483658" r:id="rId5"/>
    <p:sldLayoutId id="2147483657" r:id="rId6"/>
    <p:sldLayoutId id="2147483659" r:id="rId7"/>
    <p:sldLayoutId id="2147483664" r:id="rId8"/>
    <p:sldLayoutId id="2147483660" r:id="rId9"/>
    <p:sldLayoutId id="2147483661" r:id="rId10"/>
    <p:sldLayoutId id="2147483667" r:id="rId11"/>
    <p:sldLayoutId id="2147483669" r:id="rId12"/>
    <p:sldLayoutId id="2147483670" r:id="rId13"/>
    <p:sldLayoutId id="2147483671" r:id="rId14"/>
    <p:sldLayoutId id="2147483672" r:id="rId15"/>
    <p:sldLayoutId id="2147483663" r:id="rId16"/>
    <p:sldLayoutId id="2147483665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15"/>
            <a:ext cx="9154860" cy="514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0953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96328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93578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6258E3A-8016-4C63-8659-35BFAE744534}" type="datetimeFigureOut">
              <a:rPr lang="en-GB" smtClean="0"/>
              <a:pPr/>
              <a:t>08/03/2021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93578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93578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BA75716-5457-468C-891D-78A1F19AD6A1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346825" y="123478"/>
            <a:ext cx="1884373" cy="332583"/>
            <a:chOff x="346825" y="123478"/>
            <a:chExt cx="1884373" cy="33258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346825" y="123478"/>
              <a:ext cx="787980" cy="30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141133"/>
              <a:ext cx="1835663" cy="31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186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6" r:id="rId2"/>
    <p:sldLayoutId id="2147483686" r:id="rId3"/>
    <p:sldLayoutId id="2147483679" r:id="rId4"/>
    <p:sldLayoutId id="2147483687" r:id="rId5"/>
    <p:sldLayoutId id="2147483681" r:id="rId6"/>
    <p:sldLayoutId id="2147483683" r:id="rId7"/>
    <p:sldLayoutId id="2147483678" r:id="rId8"/>
    <p:sldLayoutId id="2147483680" r:id="rId9"/>
    <p:sldLayoutId id="2147483682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rgbClr val="006EB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40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00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60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20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406A4-0FD9-4E19-B7B4-085F084FC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BBO evaluation: early findings on results in Covid-19 </a:t>
            </a:r>
          </a:p>
        </p:txBody>
      </p:sp>
    </p:spTree>
    <p:extLst>
      <p:ext uri="{BB962C8B-B14F-4D97-AF65-F5344CB8AC3E}">
        <p14:creationId xmlns:p14="http://schemas.microsoft.com/office/powerpoint/2010/main" val="4191955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1758F6-BAF1-46B7-AC9E-EFB1697BB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36096" y="1402779"/>
            <a:ext cx="3096344" cy="2952327"/>
          </a:xfrm>
          <a:solidFill>
            <a:srgbClr val="0070C0"/>
          </a:solidFill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400" dirty="0">
                <a:solidFill>
                  <a:schemeClr val="bg1"/>
                </a:solidFill>
              </a:rPr>
              <a:t>61% of those in work felt they would have struggled to find their jobs without help from BBO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400" dirty="0">
                <a:solidFill>
                  <a:schemeClr val="bg1"/>
                </a:solidFill>
              </a:rPr>
              <a:t>47% of those not working felt the support would help them to find a job in future, due to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400" dirty="0">
                <a:solidFill>
                  <a:schemeClr val="bg1"/>
                </a:solidFill>
              </a:rPr>
              <a:t>improved confidence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400" dirty="0">
                <a:solidFill>
                  <a:schemeClr val="bg1"/>
                </a:solidFill>
              </a:rPr>
              <a:t>improved motivation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400" dirty="0">
                <a:solidFill>
                  <a:schemeClr val="bg1"/>
                </a:solidFill>
              </a:rPr>
              <a:t>better idea of career options </a:t>
            </a:r>
          </a:p>
          <a:p>
            <a:pPr lvl="1"/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8A90D5-D60C-4BCA-ADFB-35DF08318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did BBO help?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6DC36502-E792-4347-9F18-613F574D6B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205632"/>
              </p:ext>
            </p:extLst>
          </p:nvPr>
        </p:nvGraphicFramePr>
        <p:xfrm>
          <a:off x="713326" y="1402816"/>
          <a:ext cx="4260965" cy="3008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6789">
                  <a:extLst>
                    <a:ext uri="{9D8B030D-6E8A-4147-A177-3AD203B41FA5}">
                      <a16:colId xmlns:a16="http://schemas.microsoft.com/office/drawing/2014/main" val="3659214795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3542263772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r>
                        <a:rPr lang="en-GB" dirty="0"/>
                        <a:t>Outcome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% of all respondents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168528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r>
                        <a:rPr lang="en-GB" dirty="0"/>
                        <a:t>Improved confidence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178911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r>
                        <a:rPr lang="en-GB" dirty="0"/>
                        <a:t>Improved wellbeing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6236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r>
                        <a:rPr lang="en-GB" dirty="0"/>
                        <a:t>Learnt new skills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675764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r>
                        <a:rPr lang="en-GB" dirty="0"/>
                        <a:t>Improved financial situation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0827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2451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9B89E-2EF7-4525-AAD5-E59972DD2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Brief update on the evaluation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AD9DA-BE5F-43BE-BD73-E7262AAFA3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552" y="1563638"/>
            <a:ext cx="7488832" cy="2232248"/>
          </a:xfrm>
        </p:spPr>
        <p:txBody>
          <a:bodyPr>
            <a:normAutofit fontScale="92500" lnSpcReduction="20000"/>
          </a:bodyPr>
          <a:lstStyle/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Launched participant survey 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Interviews with closing projects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Analysed programme data 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Preparing annual report and case study paper 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Spring / summer: case study visits to grant holders, participant interviews, more waves of participant survey </a:t>
            </a:r>
          </a:p>
        </p:txBody>
      </p:sp>
    </p:spTree>
    <p:extLst>
      <p:ext uri="{BB962C8B-B14F-4D97-AF65-F5344CB8AC3E}">
        <p14:creationId xmlns:p14="http://schemas.microsoft.com/office/powerpoint/2010/main" val="1639114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8E0B9-8C0C-4B21-AD65-23093B2B8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Update on programme achievements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44C08-D503-4505-8DE5-420DA7D4DA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20" y="1419623"/>
            <a:ext cx="8496944" cy="3456384"/>
          </a:xfrm>
        </p:spPr>
        <p:txBody>
          <a:bodyPr/>
          <a:lstStyle/>
          <a:p>
            <a:r>
              <a:rPr lang="en-GB" sz="1400" dirty="0"/>
              <a:t>As at June 2020… </a:t>
            </a:r>
          </a:p>
          <a:p>
            <a:pPr algn="ctr">
              <a:spcAft>
                <a:spcPts val="1200"/>
              </a:spcAft>
            </a:pPr>
            <a:r>
              <a:rPr lang="en-GB" sz="1600" b="1" dirty="0">
                <a:solidFill>
                  <a:srgbClr val="006EB8"/>
                </a:solidFill>
                <a:ea typeface="+mj-ea"/>
              </a:rPr>
              <a:t>117,032 participants 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b="1" dirty="0"/>
              <a:t>49,000 </a:t>
            </a:r>
            <a:r>
              <a:rPr lang="en-GB" sz="1400" dirty="0"/>
              <a:t>(41%) had one or more indicator of disadvantage (homelessness, offender status, disability, jobless household) 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b="1" dirty="0"/>
              <a:t>47% </a:t>
            </a:r>
            <a:r>
              <a:rPr lang="en-GB" sz="1400" dirty="0"/>
              <a:t>were economically inactive 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/>
              <a:t>Average time engaged with the programme was </a:t>
            </a:r>
            <a:r>
              <a:rPr lang="en-GB" sz="1400" b="1" dirty="0"/>
              <a:t>226 days </a:t>
            </a:r>
            <a:r>
              <a:rPr lang="en-GB" sz="1400" dirty="0"/>
              <a:t>– or around 7.5 months 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b="1" dirty="0"/>
              <a:t>85,046</a:t>
            </a:r>
            <a:r>
              <a:rPr lang="en-GB" sz="1400" dirty="0"/>
              <a:t> people had exited the programme 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/>
              <a:t>Over </a:t>
            </a:r>
            <a:r>
              <a:rPr lang="en-GB" sz="1400" b="1" dirty="0"/>
              <a:t>19,326</a:t>
            </a:r>
            <a:r>
              <a:rPr lang="en-GB" sz="1400" dirty="0"/>
              <a:t> moved into employment (22%) </a:t>
            </a:r>
          </a:p>
          <a:p>
            <a:pPr marL="482850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/>
              <a:t>Of those, </a:t>
            </a:r>
            <a:r>
              <a:rPr lang="en-GB" sz="1400" b="1" dirty="0"/>
              <a:t>38% </a:t>
            </a:r>
            <a:r>
              <a:rPr lang="en-GB" sz="1400" dirty="0"/>
              <a:t>were economically inactive on engagement 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b="1" dirty="0"/>
              <a:t>14% </a:t>
            </a:r>
            <a:r>
              <a:rPr lang="en-GB" sz="1400" dirty="0"/>
              <a:t>moved into education or training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6258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happened to engagement in the early days of Covid-19?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93E46B-F025-4C76-8908-3935679B5A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47664" y="1419622"/>
            <a:ext cx="5472608" cy="328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81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779F3-0DD0-491B-912D-FF7F6A5BC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happened to results in the early days of Covid-19?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0A3785-790A-49F6-814B-960909D533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475656" y="1419622"/>
            <a:ext cx="5592701" cy="336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13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26CE4-4650-49A6-A019-FEA3C862B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happened to results in the early days of Covid-19?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843316-D35A-49CD-90D3-3316216301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19672" y="1491630"/>
            <a:ext cx="527124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11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the situation looking like now?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23528" y="1707653"/>
            <a:ext cx="8568952" cy="316835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en-GB" sz="1400" b="1" dirty="0">
                <a:solidFill>
                  <a:srgbClr val="006EB8"/>
                </a:solidFill>
                <a:ea typeface="+mj-ea"/>
              </a:rPr>
              <a:t>Participant survey</a:t>
            </a:r>
          </a:p>
          <a:p>
            <a:pPr>
              <a:lnSpc>
                <a:spcPct val="110000"/>
              </a:lnSpc>
            </a:pPr>
            <a:r>
              <a:rPr lang="en-GB" sz="1400" dirty="0"/>
              <a:t>Designed to explore destinations and sustainability </a:t>
            </a:r>
          </a:p>
          <a:p>
            <a:pPr>
              <a:lnSpc>
                <a:spcPct val="110000"/>
              </a:lnSpc>
            </a:pPr>
            <a:r>
              <a:rPr lang="en-GB" sz="1400" dirty="0"/>
              <a:t>Interviews at two points in time: follow up after six months </a:t>
            </a:r>
          </a:p>
          <a:p>
            <a:pPr>
              <a:lnSpc>
                <a:spcPct val="110000"/>
              </a:lnSpc>
            </a:pPr>
            <a:r>
              <a:rPr lang="en-GB" sz="1400" dirty="0"/>
              <a:t>Target of 400 participants interviewed </a:t>
            </a:r>
          </a:p>
          <a:p>
            <a:pPr>
              <a:lnSpc>
                <a:spcPct val="110000"/>
              </a:lnSpc>
            </a:pPr>
            <a:r>
              <a:rPr lang="en-GB" sz="1400" dirty="0"/>
              <a:t>First wave of interviews conducted in February, with participants who left in August / September</a:t>
            </a:r>
          </a:p>
          <a:p>
            <a:pPr marL="0" indent="0">
              <a:lnSpc>
                <a:spcPct val="110000"/>
              </a:lnSpc>
              <a:buNone/>
            </a:pPr>
            <a:endParaRPr lang="en-GB" sz="1400" dirty="0"/>
          </a:p>
          <a:p>
            <a:pPr marL="0" indent="0">
              <a:lnSpc>
                <a:spcPct val="110000"/>
              </a:lnSpc>
              <a:buNone/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708781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do people go after leaving BBO support? 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E35F3FC2-1B07-452D-B186-F8B3FA4638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19672" y="1491630"/>
            <a:ext cx="5368099" cy="322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23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F957D2-C978-42F8-B656-AFD87C616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are those destinations sustained?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5E1422-461C-49A6-ADC5-BCC8F56B9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563638"/>
            <a:ext cx="4896544" cy="29431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5D519B-4BFE-487B-ADAA-A887EBEA45AB}"/>
              </a:ext>
            </a:extLst>
          </p:cNvPr>
          <p:cNvSpPr txBox="1"/>
          <p:nvPr/>
        </p:nvSpPr>
        <p:spPr>
          <a:xfrm>
            <a:off x="5652120" y="1254934"/>
            <a:ext cx="31683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55% were still in the same job as when they left BBO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50% of those in work had been taken on permanently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17% were in zero hours contracts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67% worked more than 15 hours per week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39% said that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Covid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had affected their job, although only 4% had been placed on furlough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2670951"/>
      </p:ext>
    </p:extLst>
  </p:cSld>
  <p:clrMapOvr>
    <a:masterClrMapping/>
  </p:clrMapOvr>
</p:sld>
</file>

<file path=ppt/theme/theme1.xml><?xml version="1.0" encoding="utf-8"?>
<a:theme xmlns:a="http://schemas.openxmlformats.org/drawingml/2006/main" name="Fro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apter Slide">
  <a:themeElements>
    <a:clrScheme name="Ecorys 2019">
      <a:dk1>
        <a:sysClr val="windowText" lastClr="000000"/>
      </a:dk1>
      <a:lt1>
        <a:srgbClr val="FFFFFF"/>
      </a:lt1>
      <a:dk2>
        <a:srgbClr val="58595B"/>
      </a:dk2>
      <a:lt2>
        <a:srgbClr val="BECDD2"/>
      </a:lt2>
      <a:accent1>
        <a:srgbClr val="0076C0"/>
      </a:accent1>
      <a:accent2>
        <a:srgbClr val="33A8DF"/>
      </a:accent2>
      <a:accent3>
        <a:srgbClr val="9C4A9C"/>
      </a:accent3>
      <a:accent4>
        <a:srgbClr val="BC283B"/>
      </a:accent4>
      <a:accent5>
        <a:srgbClr val="F15F42"/>
      </a:accent5>
      <a:accent6>
        <a:srgbClr val="FAA638"/>
      </a:accent6>
      <a:hlink>
        <a:srgbClr val="45A9DF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tent">
  <a:themeElements>
    <a:clrScheme name="Ecorys 2019">
      <a:dk1>
        <a:sysClr val="windowText" lastClr="000000"/>
      </a:dk1>
      <a:lt1>
        <a:srgbClr val="FFFFFF"/>
      </a:lt1>
      <a:dk2>
        <a:srgbClr val="58595B"/>
      </a:dk2>
      <a:lt2>
        <a:srgbClr val="BECDD2"/>
      </a:lt2>
      <a:accent1>
        <a:srgbClr val="0076C0"/>
      </a:accent1>
      <a:accent2>
        <a:srgbClr val="33A8DF"/>
      </a:accent2>
      <a:accent3>
        <a:srgbClr val="9C4A9C"/>
      </a:accent3>
      <a:accent4>
        <a:srgbClr val="BC283B"/>
      </a:accent4>
      <a:accent5>
        <a:srgbClr val="F15F42"/>
      </a:accent5>
      <a:accent6>
        <a:srgbClr val="FAA638"/>
      </a:accent6>
      <a:hlink>
        <a:srgbClr val="45A9DF"/>
      </a:hlink>
      <a:folHlink>
        <a:srgbClr val="7F7F7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65291B8356154694D7059649AF9ED1" ma:contentTypeVersion="12" ma:contentTypeDescription="Create a new document." ma:contentTypeScope="" ma:versionID="2a4d71358205d06bb77fbbc96f394d56">
  <xsd:schema xmlns:xsd="http://www.w3.org/2001/XMLSchema" xmlns:xs="http://www.w3.org/2001/XMLSchema" xmlns:p="http://schemas.microsoft.com/office/2006/metadata/properties" xmlns:ns3="9450a90e-0821-4d77-85e0-253e96fa449c" xmlns:ns4="91de18d4-783c-4541-aa10-56bed55a8b73" targetNamespace="http://schemas.microsoft.com/office/2006/metadata/properties" ma:root="true" ma:fieldsID="5ca929127cd5e9373d0b9c5503ee5b29" ns3:_="" ns4:_="">
    <xsd:import namespace="9450a90e-0821-4d77-85e0-253e96fa449c"/>
    <xsd:import namespace="91de18d4-783c-4541-aa10-56bed55a8b7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50a90e-0821-4d77-85e0-253e96fa44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de18d4-783c-4541-aa10-56bed55a8b7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52B6C2-AA5D-4AE5-8344-0D1BE1C348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6B15688-B2E5-4C08-B856-9F80AA3432F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357D3AF-0554-40F7-AC66-84C99C8DA0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50a90e-0821-4d77-85e0-253e96fa449c"/>
    <ds:schemaRef ds:uri="91de18d4-783c-4541-aa10-56bed55a8b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36708</TotalTime>
  <Words>362</Words>
  <Application>Microsoft Office PowerPoint</Application>
  <PresentationFormat>On-screen Show (16:9)</PresentationFormat>
  <Paragraphs>50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Front Slide</vt:lpstr>
      <vt:lpstr>Chapter Slide</vt:lpstr>
      <vt:lpstr>Content</vt:lpstr>
      <vt:lpstr>BBO evaluation: early findings on results in Covid-19 </vt:lpstr>
      <vt:lpstr>Brief update on the evaluation </vt:lpstr>
      <vt:lpstr>Update on programme achievements </vt:lpstr>
      <vt:lpstr>What happened to engagement in the early days of Covid-19? </vt:lpstr>
      <vt:lpstr>What happened to results in the early days of Covid-19? </vt:lpstr>
      <vt:lpstr>What happened to results in the early days of Covid-19? </vt:lpstr>
      <vt:lpstr>What’s the situation looking like now? </vt:lpstr>
      <vt:lpstr>Where do people go after leaving BBO support? </vt:lpstr>
      <vt:lpstr>How are those destinations sustained? </vt:lpstr>
      <vt:lpstr>How did BBO help? </vt:lpstr>
    </vt:vector>
  </TitlesOfParts>
  <Company>Ecorys 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 Moss</dc:creator>
  <cp:lastModifiedBy>Kate Smith</cp:lastModifiedBy>
  <cp:revision>342</cp:revision>
  <dcterms:created xsi:type="dcterms:W3CDTF">2018-04-03T13:06:39Z</dcterms:created>
  <dcterms:modified xsi:type="dcterms:W3CDTF">2021-03-16T07:20:22Z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0x010100D965291B8356154694D7059649AF9ED1</vt:lpwstr>
  </property>
</Properties>
</file>