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jh-fp-01.ad.jigsawhomes.org.uk\shareddata\Commercial%20Partnerships\Motiv8%20Programme\Claims\Yr4%20Q1%20(Jan%20-%20Mar%2019)%20Submission%20April%2019\Internal%20Docs\2019%20Q1%20Performance%20Analysis\2019%20Q1%20Referral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ash\Desktop\Outcomes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ash\Desktop\Outcomes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ash\Desktop\Outcomes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l">
              <a:defRPr sz="1100"/>
            </a:pPr>
            <a:r>
              <a:rPr lang="en-US" sz="1100"/>
              <a:t>2019 Q1 Referral Sources</a:t>
            </a:r>
          </a:p>
        </c:rich>
      </c:tx>
      <c:layout>
        <c:manualLayout>
          <c:xMode val="edge"/>
          <c:yMode val="edge"/>
          <c:x val="0.35121223904414661"/>
          <c:y val="2.01771316189454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3630923994611"/>
          <c:y val="0.17015681337195468"/>
          <c:w val="0.5719185196879053"/>
          <c:h val="0.8040444537348054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6715531888151597"/>
                  <c:y val="-1.51332391639024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4C-489B-8102-BDBA7156C684}"/>
                </c:ext>
              </c:extLst>
            </c:dLbl>
            <c:dLbl>
              <c:idx val="1"/>
              <c:layout>
                <c:manualLayout>
                  <c:x val="0.19214307276744783"/>
                  <c:y val="-6.5718321547038995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4C-489B-8102-BDBA7156C684}"/>
                </c:ext>
              </c:extLst>
            </c:dLbl>
            <c:dLbl>
              <c:idx val="2"/>
              <c:layout>
                <c:manualLayout>
                  <c:x val="0.22219542946406629"/>
                  <c:y val="9.664459051035145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C-489B-8102-BDBA7156C684}"/>
                </c:ext>
              </c:extLst>
            </c:dLbl>
            <c:dLbl>
              <c:idx val="3"/>
              <c:layout>
                <c:manualLayout>
                  <c:x val="0.18911703413425443"/>
                  <c:y val="2.80598074136887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4C-489B-8102-BDBA7156C684}"/>
                </c:ext>
              </c:extLst>
            </c:dLbl>
            <c:dLbl>
              <c:idx val="4"/>
              <c:layout>
                <c:manualLayout>
                  <c:x val="0.1645200196611151"/>
                  <c:y val="2.533278615301241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4C-489B-8102-BDBA7156C684}"/>
                </c:ext>
              </c:extLst>
            </c:dLbl>
            <c:dLbl>
              <c:idx val="5"/>
              <c:layout>
                <c:manualLayout>
                  <c:x val="0.172109243754061"/>
                  <c:y val="2.38595938319778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4C-489B-8102-BDBA7156C684}"/>
                </c:ext>
              </c:extLst>
            </c:dLbl>
            <c:dLbl>
              <c:idx val="6"/>
              <c:layout>
                <c:manualLayout>
                  <c:x val="7.6902650547245599E-2"/>
                  <c:y val="4.37370852824902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4C-489B-8102-BDBA7156C684}"/>
                </c:ext>
              </c:extLst>
            </c:dLbl>
            <c:dLbl>
              <c:idx val="7"/>
              <c:layout>
                <c:manualLayout>
                  <c:x val="0.11771917317828884"/>
                  <c:y val="6.77909914207616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4C-489B-8102-BDBA7156C684}"/>
                </c:ext>
              </c:extLst>
            </c:dLbl>
            <c:dLbl>
              <c:idx val="9"/>
              <c:layout>
                <c:manualLayout>
                  <c:x val="8.8453976494194245E-2"/>
                  <c:y val="7.32542738271326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4C-489B-8102-BDBA7156C684}"/>
                </c:ext>
              </c:extLst>
            </c:dLbl>
            <c:dLbl>
              <c:idx val="10"/>
              <c:layout>
                <c:manualLayout>
                  <c:x val="8.1022675323052226E-2"/>
                  <c:y val="0.1016519396250697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4C-489B-8102-BDBA7156C684}"/>
                </c:ext>
              </c:extLst>
            </c:dLbl>
            <c:dLbl>
              <c:idx val="11"/>
              <c:layout>
                <c:manualLayout>
                  <c:x val="7.6454872450965231E-2"/>
                  <c:y val="0.1290874885489344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84C-489B-8102-BDBA7156C684}"/>
                </c:ext>
              </c:extLst>
            </c:dLbl>
            <c:dLbl>
              <c:idx val="12"/>
              <c:layout>
                <c:manualLayout>
                  <c:x val="0.1395636175105123"/>
                  <c:y val="8.102950859768351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84C-489B-8102-BDBA7156C684}"/>
                </c:ext>
              </c:extLst>
            </c:dLbl>
            <c:dLbl>
              <c:idx val="14"/>
              <c:layout>
                <c:manualLayout>
                  <c:x val="0.24259762383304212"/>
                  <c:y val="3.009757702338786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84C-489B-8102-BDBA7156C684}"/>
                </c:ext>
              </c:extLst>
            </c:dLbl>
            <c:dLbl>
              <c:idx val="15"/>
              <c:layout>
                <c:manualLayout>
                  <c:x val="0.16945549821063652"/>
                  <c:y val="5.28537577690442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84C-489B-8102-BDBA7156C684}"/>
                </c:ext>
              </c:extLst>
            </c:dLbl>
            <c:dLbl>
              <c:idx val="16"/>
              <c:layout>
                <c:manualLayout>
                  <c:x val="-2.9234967158531206E-2"/>
                  <c:y val="1.276332108223802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84C-489B-8102-BDBA7156C684}"/>
                </c:ext>
              </c:extLst>
            </c:dLbl>
            <c:dLbl>
              <c:idx val="17"/>
              <c:layout>
                <c:manualLayout>
                  <c:x val="-1.8254144601217149E-2"/>
                  <c:y val="7.272164043000797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84C-489B-8102-BDBA7156C684}"/>
                </c:ext>
              </c:extLst>
            </c:dLbl>
            <c:dLbl>
              <c:idx val="18"/>
              <c:layout>
                <c:manualLayout>
                  <c:x val="-1.6370227120491056E-2"/>
                  <c:y val="9.966352410575727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84C-489B-8102-BDBA7156C684}"/>
                </c:ext>
              </c:extLst>
            </c:dLbl>
            <c:dLbl>
              <c:idx val="19"/>
              <c:layout>
                <c:manualLayout>
                  <c:x val="-2.6435837940534491E-2"/>
                  <c:y val="-1.35707769770728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84C-489B-8102-BDBA7156C684}"/>
                </c:ext>
              </c:extLst>
            </c:dLbl>
            <c:dLbl>
              <c:idx val="20"/>
              <c:layout>
                <c:manualLayout>
                  <c:x val="-2.141074089056842E-3"/>
                  <c:y val="-1.620151178147272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84C-489B-8102-BDBA7156C684}"/>
                </c:ext>
              </c:extLst>
            </c:dLbl>
            <c:dLbl>
              <c:idx val="21"/>
              <c:layout>
                <c:manualLayout>
                  <c:x val="-2.8455976425162718E-2"/>
                  <c:y val="-1.56537872081363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84C-489B-8102-BDBA7156C684}"/>
                </c:ext>
              </c:extLst>
            </c:dLbl>
            <c:dLbl>
              <c:idx val="22"/>
              <c:layout>
                <c:manualLayout>
                  <c:x val="-5.3656601286725718E-2"/>
                  <c:y val="-3.153419461329693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84C-489B-8102-BDBA7156C684}"/>
                </c:ext>
              </c:extLst>
            </c:dLbl>
            <c:dLbl>
              <c:idx val="23"/>
              <c:layout>
                <c:manualLayout>
                  <c:x val="-7.8459243164900883E-2"/>
                  <c:y val="-2.3246530527340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84C-489B-8102-BDBA7156C684}"/>
                </c:ext>
              </c:extLst>
            </c:dLbl>
            <c:dLbl>
              <c:idx val="24"/>
              <c:layout>
                <c:manualLayout>
                  <c:x val="-3.7712449255009266E-2"/>
                  <c:y val="-3.849407530779404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84C-489B-8102-BDBA7156C684}"/>
                </c:ext>
              </c:extLst>
            </c:dLbl>
            <c:dLbl>
              <c:idx val="25"/>
              <c:layout>
                <c:manualLayout>
                  <c:x val="1.1163349810723788E-2"/>
                  <c:y val="-1.68517300139772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84C-489B-8102-BDBA7156C684}"/>
                </c:ext>
              </c:extLst>
            </c:dLbl>
            <c:dLbl>
              <c:idx val="27"/>
              <c:layout>
                <c:manualLayout>
                  <c:x val="-2.8232194167902746E-2"/>
                  <c:y val="5.9492560058490738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84C-489B-8102-BDBA7156C684}"/>
                </c:ext>
              </c:extLst>
            </c:dLbl>
            <c:dLbl>
              <c:idx val="28"/>
              <c:layout>
                <c:manualLayout>
                  <c:x val="-2.1325229483017762E-2"/>
                  <c:y val="-7.08789890888564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84C-489B-8102-BDBA7156C684}"/>
                </c:ext>
              </c:extLst>
            </c:dLbl>
            <c:dLbl>
              <c:idx val="29"/>
              <c:layout>
                <c:manualLayout>
                  <c:x val="4.9648366090636394E-2"/>
                  <c:y val="-0.1582950533840911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84C-489B-8102-BDBA7156C684}"/>
                </c:ext>
              </c:extLst>
            </c:dLbl>
            <c:dLbl>
              <c:idx val="30"/>
              <c:layout>
                <c:manualLayout>
                  <c:x val="5.8385084738059409E-2"/>
                  <c:y val="-0.160425485603640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84C-489B-8102-BDBA7156C684}"/>
                </c:ext>
              </c:extLst>
            </c:dLbl>
            <c:dLbl>
              <c:idx val="31"/>
              <c:layout>
                <c:manualLayout>
                  <c:x val="7.3501934128531177E-2"/>
                  <c:y val="-0.152487308666384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84C-489B-8102-BDBA7156C684}"/>
                </c:ext>
              </c:extLst>
            </c:dLbl>
            <c:dLbl>
              <c:idx val="32"/>
              <c:layout>
                <c:manualLayout>
                  <c:x val="8.6488180606195272E-2"/>
                  <c:y val="-0.118610970663123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84C-489B-8102-BDBA7156C684}"/>
                </c:ext>
              </c:extLst>
            </c:dLbl>
            <c:dLbl>
              <c:idx val="33"/>
              <c:layout>
                <c:manualLayout>
                  <c:x val="0.15305692745699412"/>
                  <c:y val="-8.980748170838161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84C-489B-8102-BDBA7156C684}"/>
                </c:ext>
              </c:extLst>
            </c:dLbl>
            <c:dLbl>
              <c:idx val="36"/>
              <c:layout>
                <c:manualLayout>
                  <c:x val="0.1638776948464761"/>
                  <c:y val="-3.758000811701197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84C-489B-8102-BDBA7156C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'Q1 2019 Referrals'!$A$375:$A$411</c:f>
              <c:strCache>
                <c:ptCount val="37"/>
                <c:pt idx="0">
                  <c:v>Adult Social Care</c:v>
                </c:pt>
                <c:pt idx="1">
                  <c:v>Bolton at Home</c:v>
                </c:pt>
                <c:pt idx="2">
                  <c:v>Children's Centre</c:v>
                </c:pt>
                <c:pt idx="3">
                  <c:v>Children's Social Care</c:v>
                </c:pt>
                <c:pt idx="4">
                  <c:v>Community Link Worker</c:v>
                </c:pt>
                <c:pt idx="5">
                  <c:v>Domestic Abuse Service</c:v>
                </c:pt>
                <c:pt idx="6">
                  <c:v>Early Intervention Service</c:v>
                </c:pt>
                <c:pt idx="7">
                  <c:v>Floating Support Service</c:v>
                </c:pt>
                <c:pt idx="8">
                  <c:v>Foodbank</c:v>
                </c:pt>
                <c:pt idx="9">
                  <c:v>ForViva</c:v>
                </c:pt>
                <c:pt idx="10">
                  <c:v>GP</c:v>
                </c:pt>
                <c:pt idx="11">
                  <c:v>Home Start HSTS</c:v>
                </c:pt>
                <c:pt idx="12">
                  <c:v>Homelessness Service</c:v>
                </c:pt>
                <c:pt idx="13">
                  <c:v>Homestart</c:v>
                </c:pt>
                <c:pt idx="14">
                  <c:v>Hospital</c:v>
                </c:pt>
                <c:pt idx="15">
                  <c:v>Housing Association (Athena)</c:v>
                </c:pt>
                <c:pt idx="16">
                  <c:v>Housing Association (non-Athena)</c:v>
                </c:pt>
                <c:pt idx="17">
                  <c:v>JCP</c:v>
                </c:pt>
                <c:pt idx="18">
                  <c:v>LGBT Foundation</c:v>
                </c:pt>
                <c:pt idx="19">
                  <c:v>Local Authority</c:v>
                </c:pt>
                <c:pt idx="20">
                  <c:v>Mental Health Service</c:v>
                </c:pt>
                <c:pt idx="21">
                  <c:v>Migrants Support</c:v>
                </c:pt>
                <c:pt idx="22">
                  <c:v>Motiv8 Keyworker</c:v>
                </c:pt>
                <c:pt idx="23">
                  <c:v>New Charter</c:v>
                </c:pt>
                <c:pt idx="24">
                  <c:v>Police</c:v>
                </c:pt>
                <c:pt idx="25">
                  <c:v>Probation</c:v>
                </c:pt>
                <c:pt idx="26">
                  <c:v>School/Nursery</c:v>
                </c:pt>
                <c:pt idx="27">
                  <c:v>Self referral</c:v>
                </c:pt>
                <c:pt idx="28">
                  <c:v>Shelter</c:v>
                </c:pt>
                <c:pt idx="29">
                  <c:v>Stockport Homes</c:v>
                </c:pt>
                <c:pt idx="30">
                  <c:v>Substance Misuse Service</c:v>
                </c:pt>
                <c:pt idx="31">
                  <c:v>VCO (Voluntary &amp; Community Organisation)</c:v>
                </c:pt>
                <c:pt idx="32">
                  <c:v>Wai Yin Society</c:v>
                </c:pt>
                <c:pt idx="33">
                  <c:v>Work and Health Programme</c:v>
                </c:pt>
                <c:pt idx="34">
                  <c:v>Work Programme</c:v>
                </c:pt>
                <c:pt idx="35">
                  <c:v>Working Well</c:v>
                </c:pt>
                <c:pt idx="36">
                  <c:v>Wythenshawe Housing</c:v>
                </c:pt>
              </c:strCache>
            </c:strRef>
          </c:cat>
          <c:val>
            <c:numRef>
              <c:f>'Q1 2019 Referrals'!$C$375:$C$411</c:f>
              <c:numCache>
                <c:formatCode>General</c:formatCode>
                <c:ptCount val="37"/>
                <c:pt idx="0">
                  <c:v>6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9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39</c:v>
                </c:pt>
                <c:pt idx="14">
                  <c:v>3</c:v>
                </c:pt>
                <c:pt idx="15">
                  <c:v>4</c:v>
                </c:pt>
                <c:pt idx="16">
                  <c:v>12</c:v>
                </c:pt>
                <c:pt idx="17">
                  <c:v>144</c:v>
                </c:pt>
                <c:pt idx="18">
                  <c:v>3</c:v>
                </c:pt>
                <c:pt idx="19">
                  <c:v>7</c:v>
                </c:pt>
                <c:pt idx="20">
                  <c:v>24</c:v>
                </c:pt>
                <c:pt idx="21">
                  <c:v>3</c:v>
                </c:pt>
                <c:pt idx="22">
                  <c:v>15</c:v>
                </c:pt>
                <c:pt idx="23">
                  <c:v>15</c:v>
                </c:pt>
                <c:pt idx="24">
                  <c:v>2</c:v>
                </c:pt>
                <c:pt idx="25">
                  <c:v>19</c:v>
                </c:pt>
                <c:pt idx="27">
                  <c:v>57</c:v>
                </c:pt>
                <c:pt idx="28">
                  <c:v>1</c:v>
                </c:pt>
                <c:pt idx="29">
                  <c:v>1</c:v>
                </c:pt>
                <c:pt idx="30">
                  <c:v>21</c:v>
                </c:pt>
                <c:pt idx="31">
                  <c:v>4</c:v>
                </c:pt>
                <c:pt idx="32">
                  <c:v>2</c:v>
                </c:pt>
                <c:pt idx="33">
                  <c:v>2</c:v>
                </c:pt>
                <c:pt idx="3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84C-489B-8102-BDBA7156C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</a:t>
            </a:r>
            <a:r>
              <a:rPr lang="en-US" sz="1600" dirty="0" smtClean="0"/>
              <a:t>PTs Reporting </a:t>
            </a:r>
            <a:r>
              <a:rPr lang="en-US" sz="1600" dirty="0"/>
              <a:t>Improvements </a:t>
            </a:r>
            <a:r>
              <a:rPr lang="en-US" sz="1600" dirty="0" smtClean="0"/>
              <a:t>to </a:t>
            </a:r>
            <a:r>
              <a:rPr lang="en-US" sz="1600" dirty="0"/>
              <a:t>their Health &amp; Wellbeing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9693264398911927E-2"/>
          <c:y val="0.10837269556083427"/>
          <c:w val="0.9140788040911545"/>
          <c:h val="0.55754944918134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Improvement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Sheet1!$B$18:$I$18</c:f>
              <c:strCache>
                <c:ptCount val="8"/>
                <c:pt idx="0">
                  <c:v>Alcohol Use/ Alcohol Misuse</c:v>
                </c:pt>
                <c:pt idx="1">
                  <c:v>Drug Misuse</c:v>
                </c:pt>
                <c:pt idx="2">
                  <c:v>Level of Physical Health</c:v>
                </c:pt>
                <c:pt idx="3">
                  <c:v>Level of Social Activity</c:v>
                </c:pt>
                <c:pt idx="4">
                  <c:v>Mental Wellbeing</c:v>
                </c:pt>
                <c:pt idx="5">
                  <c:v>Register with Primary Health Providers</c:v>
                </c:pt>
                <c:pt idx="6">
                  <c:v>Self Confidence</c:v>
                </c:pt>
                <c:pt idx="7">
                  <c:v>Stable Accommodation</c:v>
                </c:pt>
              </c:strCache>
            </c:strRef>
          </c:cat>
          <c:val>
            <c:numRef>
              <c:f>Sheet1!$B$19:$I$19</c:f>
              <c:numCache>
                <c:formatCode>0%</c:formatCode>
                <c:ptCount val="8"/>
                <c:pt idx="0">
                  <c:v>0.16804293971924031</c:v>
                </c:pt>
                <c:pt idx="1">
                  <c:v>0.13047068538398018</c:v>
                </c:pt>
                <c:pt idx="2">
                  <c:v>0.32865400495458297</c:v>
                </c:pt>
                <c:pt idx="3">
                  <c:v>0.40875309661436832</c:v>
                </c:pt>
                <c:pt idx="4">
                  <c:v>0.48885218827415361</c:v>
                </c:pt>
                <c:pt idx="5">
                  <c:v>0.18868703550784477</c:v>
                </c:pt>
                <c:pt idx="6">
                  <c:v>0.4310487200660611</c:v>
                </c:pt>
                <c:pt idx="7">
                  <c:v>0.37118084227910819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1-48EE-8855-CF9F2FD44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7874688"/>
        <c:axId val="37950208"/>
      </c:barChart>
      <c:catAx>
        <c:axId val="3787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7950208"/>
        <c:crosses val="autoZero"/>
        <c:auto val="1"/>
        <c:lblAlgn val="ctr"/>
        <c:lblOffset val="100"/>
        <c:noMultiLvlLbl val="0"/>
      </c:catAx>
      <c:valAx>
        <c:axId val="37950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87468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PTs Reporting Improvements </a:t>
            </a:r>
            <a:r>
              <a:rPr lang="en-US" sz="1600" dirty="0" smtClean="0"/>
              <a:t>to </a:t>
            </a:r>
            <a:r>
              <a:rPr lang="en-US" sz="1600" dirty="0"/>
              <a:t>their Finance &amp; Employability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342061408381525E-2"/>
          <c:y val="0.12406103821710705"/>
          <c:w val="0.93570463418294658"/>
          <c:h val="0.68245408296181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Improvement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Sheet1!$B$23:$I$23</c:f>
              <c:strCache>
                <c:ptCount val="8"/>
                <c:pt idx="0">
                  <c:v>Learning &amp; Development Opps</c:v>
                </c:pt>
                <c:pt idx="1">
                  <c:v>Benefit Advice</c:v>
                </c:pt>
                <c:pt idx="2">
                  <c:v>Communication &amp; Social Skills</c:v>
                </c:pt>
                <c:pt idx="3">
                  <c:v>Current, Accurate CV</c:v>
                </c:pt>
                <c:pt idx="4">
                  <c:v>Daily Routine</c:v>
                </c:pt>
                <c:pt idx="5">
                  <c:v>Debt</c:v>
                </c:pt>
                <c:pt idx="6">
                  <c:v>Accessing Specialist Support</c:v>
                </c:pt>
                <c:pt idx="7">
                  <c:v>Volunteering</c:v>
                </c:pt>
              </c:strCache>
            </c:strRef>
          </c:cat>
          <c:val>
            <c:numRef>
              <c:f>Sheet1!$B$24:$I$24</c:f>
              <c:numCache>
                <c:formatCode>0%</c:formatCode>
                <c:ptCount val="8"/>
                <c:pt idx="0">
                  <c:v>0.37283236994219654</c:v>
                </c:pt>
                <c:pt idx="1">
                  <c:v>0.28364987613542525</c:v>
                </c:pt>
                <c:pt idx="2">
                  <c:v>0.29232039636663915</c:v>
                </c:pt>
                <c:pt idx="3">
                  <c:v>0.31502890173410403</c:v>
                </c:pt>
                <c:pt idx="4">
                  <c:v>0.37241948802642444</c:v>
                </c:pt>
                <c:pt idx="5">
                  <c:v>0.33113129644921552</c:v>
                </c:pt>
                <c:pt idx="6">
                  <c:v>0.40545004128819156</c:v>
                </c:pt>
                <c:pt idx="7">
                  <c:v>0.33526011560693642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B-4BC8-8AA3-740CEB543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866304"/>
        <c:axId val="47187072"/>
      </c:barChart>
      <c:catAx>
        <c:axId val="3886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7187072"/>
        <c:crosses val="autoZero"/>
        <c:auto val="1"/>
        <c:lblAlgn val="ctr"/>
        <c:lblOffset val="100"/>
        <c:noMultiLvlLbl val="0"/>
      </c:catAx>
      <c:valAx>
        <c:axId val="47187072"/>
        <c:scaling>
          <c:orientation val="minMax"/>
          <c:max val="0.60000000000000009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86630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Proportion of PTs Reporting Improvements </a:t>
            </a:r>
            <a:r>
              <a:rPr lang="en-US" sz="1600" dirty="0" smtClean="0"/>
              <a:t>to </a:t>
            </a:r>
            <a:r>
              <a:rPr lang="en-US" sz="1600" dirty="0"/>
              <a:t>their </a:t>
            </a:r>
            <a:endParaRPr lang="en-US" sz="1600" dirty="0" smtClean="0"/>
          </a:p>
          <a:p>
            <a:pPr>
              <a:defRPr sz="1600"/>
            </a:pPr>
            <a:r>
              <a:rPr lang="en-US" sz="1600" dirty="0" smtClean="0"/>
              <a:t>Self-Confidence </a:t>
            </a:r>
            <a:r>
              <a:rPr lang="en-US" sz="1600" dirty="0"/>
              <a:t>&amp; Self-Development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483931737053377E-2"/>
          <c:y val="0.15743314112504581"/>
          <c:w val="0.91828818537070755"/>
          <c:h val="0.6895753826601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Improvement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Sheet1!$B$28:$I$28</c:f>
              <c:strCache>
                <c:ptCount val="8"/>
                <c:pt idx="0">
                  <c:v>Accessing Mental Wellbeing Services</c:v>
                </c:pt>
                <c:pt idx="1">
                  <c:v>Involvement in Community Activities</c:v>
                </c:pt>
                <c:pt idx="2">
                  <c:v>Parenting</c:v>
                </c:pt>
                <c:pt idx="3">
                  <c:v>Positive Role Model</c:v>
                </c:pt>
                <c:pt idx="4">
                  <c:v>Resilience/Coping Abilities</c:v>
                </c:pt>
                <c:pt idx="5">
                  <c:v>Reduction in Self-Harming Behaviour</c:v>
                </c:pt>
                <c:pt idx="6">
                  <c:v>Understanding of Roles and Responsibility</c:v>
                </c:pt>
                <c:pt idx="7">
                  <c:v>Reduction in Violence towards Others</c:v>
                </c:pt>
              </c:strCache>
            </c:strRef>
          </c:cat>
          <c:val>
            <c:numRef>
              <c:f>Sheet1!$B$29:$I$29</c:f>
              <c:numCache>
                <c:formatCode>0%</c:formatCode>
                <c:ptCount val="8"/>
                <c:pt idx="0">
                  <c:v>0.46449215524360032</c:v>
                </c:pt>
                <c:pt idx="1">
                  <c:v>0.32658959537572252</c:v>
                </c:pt>
                <c:pt idx="2">
                  <c:v>0.11684558216350124</c:v>
                </c:pt>
                <c:pt idx="3">
                  <c:v>0.19446738232865401</c:v>
                </c:pt>
                <c:pt idx="4">
                  <c:v>0.41081750619322871</c:v>
                </c:pt>
                <c:pt idx="5">
                  <c:v>0.13955408753096615</c:v>
                </c:pt>
                <c:pt idx="6">
                  <c:v>0.1829066886870355</c:v>
                </c:pt>
                <c:pt idx="7">
                  <c:v>0.10858794384805945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D-4886-9A9E-FFFAD6133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791936"/>
        <c:axId val="48793472"/>
      </c:barChart>
      <c:catAx>
        <c:axId val="4879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8793472"/>
        <c:crosses val="autoZero"/>
        <c:auto val="1"/>
        <c:lblAlgn val="ctr"/>
        <c:lblOffset val="100"/>
        <c:noMultiLvlLbl val="0"/>
      </c:catAx>
      <c:valAx>
        <c:axId val="487934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79193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7FF94-7B5B-4C5E-8B19-A3D62833150F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6802D-F050-4D3A-9299-51E23A206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3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8mcr.org/success-stories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QLsk2yIlDz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GSqxPEaPG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mNyeauSwQ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tiv8mcr.org/success-stori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PDq4fYTu-g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Overview of Motiv8. </a:t>
            </a:r>
          </a:p>
          <a:p>
            <a:pPr>
              <a:defRPr/>
            </a:pPr>
            <a:r>
              <a:rPr lang="en-GB" dirty="0" smtClean="0"/>
              <a:t>BBO £9.7 million</a:t>
            </a:r>
          </a:p>
          <a:p>
            <a:pPr>
              <a:defRPr/>
            </a:pPr>
            <a:r>
              <a:rPr lang="en-GB" dirty="0" smtClean="0"/>
              <a:t>Greater Manchester</a:t>
            </a:r>
          </a:p>
          <a:p>
            <a:pPr>
              <a:defRPr/>
            </a:pPr>
            <a:r>
              <a:rPr lang="en-GB" dirty="0" smtClean="0"/>
              <a:t>3 years </a:t>
            </a:r>
          </a:p>
          <a:p>
            <a:pPr>
              <a:defRPr/>
            </a:pPr>
            <a:r>
              <a:rPr lang="en-GB" dirty="0" smtClean="0"/>
              <a:t>Aged 25 and over with multiple and complex needs, 	</a:t>
            </a:r>
          </a:p>
          <a:p>
            <a:pPr>
              <a:defRPr/>
            </a:pPr>
            <a:r>
              <a:rPr lang="en-GB" dirty="0" smtClean="0"/>
              <a:t> 	disabilities, </a:t>
            </a:r>
          </a:p>
          <a:p>
            <a:pPr>
              <a:defRPr/>
            </a:pPr>
            <a:r>
              <a:rPr lang="en-GB" dirty="0" smtClean="0"/>
              <a:t>	substance misuse</a:t>
            </a:r>
          </a:p>
          <a:p>
            <a:pPr>
              <a:defRPr/>
            </a:pPr>
            <a:r>
              <a:rPr lang="en-GB" dirty="0" smtClean="0"/>
              <a:t>	DV,</a:t>
            </a:r>
          </a:p>
          <a:p>
            <a:pPr>
              <a:defRPr/>
            </a:pPr>
            <a:r>
              <a:rPr lang="en-GB" dirty="0" smtClean="0"/>
              <a:t>	mental health etc. </a:t>
            </a:r>
          </a:p>
          <a:p>
            <a:pPr>
              <a:defRPr/>
            </a:pPr>
            <a:r>
              <a:rPr lang="en-GB" dirty="0" smtClean="0"/>
              <a:t>	health </a:t>
            </a:r>
          </a:p>
          <a:p>
            <a:pPr>
              <a:defRPr/>
            </a:pPr>
            <a:r>
              <a:rPr lang="en-GB" dirty="0" smtClean="0"/>
              <a:t>Preventing them moving forward with lives.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Give a brief overview of our model, with a view to PT achievements, progress and outcomes.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 </a:t>
            </a:r>
          </a:p>
          <a:p>
            <a:pPr marL="228600" indent="-228600">
              <a:buFontTx/>
              <a:buAutoNum type="arabicPeriod"/>
              <a:defRPr/>
            </a:pPr>
            <a:endParaRPr lang="en-GB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593518-C67A-4213-8B43-1BA56B15BFAA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07168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F9DA8C-6139-4172-8A6E-66964C4F2F7E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8406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57AA0E-9E15-4205-AA8D-AFDCB889B462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91860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Not just about results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en-GB" altLang="en-US" sz="1800" u="sng" smtClean="0">
                <a:solidFill>
                  <a:schemeClr val="hlink"/>
                </a:solidFill>
                <a:latin typeface="TT Norms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http://www.motiv8mcr.org/success-stories</a:t>
            </a:r>
            <a:r>
              <a:rPr lang="en-GB" altLang="en-US" sz="1800" smtClean="0">
                <a:solidFill>
                  <a:srgbClr val="F08119"/>
                </a:solidFill>
                <a:latin typeface="TT Norms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en-GB" altLang="en-US" smtClean="0">
                <a:solidFill>
                  <a:srgbClr val="FF0000"/>
                </a:solidFill>
                <a:latin typeface="TT Norms"/>
                <a:cs typeface="Arial" panose="020B0604020202020204" pitchFamily="34" charset="0"/>
                <a:sym typeface="Arial" panose="020B0604020202020204" pitchFamily="34" charset="0"/>
              </a:rPr>
              <a:t>(Tracy PT 2)  2mins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en-GB" altLang="en-US" smtClean="0">
                <a:solidFill>
                  <a:srgbClr val="333333"/>
                </a:solidFill>
                <a:latin typeface="Trebuchet MS" panose="020B0603020202020204" pitchFamily="34" charset="0"/>
                <a:hlinkClick r:id="rId4"/>
              </a:rPr>
              <a:t>https://youtu.be/QLsk2yIlDz8</a:t>
            </a:r>
            <a:endParaRPr lang="en-GB" altLang="en-US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endParaRPr lang="en-GB" altLang="en-US" smtClean="0">
              <a:solidFill>
                <a:srgbClr val="FF0000"/>
              </a:solidFill>
              <a:latin typeface="TT Norm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9676ED-D4F6-4A4C-AEFE-2CD88281B882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0351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mtClean="0">
                <a:solidFill>
                  <a:srgbClr val="262626"/>
                </a:solidFill>
              </a:rPr>
              <a:t>Consistency of Delivery Model – across multiple partners, lack of matrix management, recruitment, consulting &amp; engaging, programme-wide roles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mtClean="0">
                <a:solidFill>
                  <a:srgbClr val="262626"/>
                </a:solidFill>
              </a:rPr>
              <a:t>Quality vs Targets – furthest away, targets are high, doing the right thing for the PT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mtClean="0">
                <a:solidFill>
                  <a:srgbClr val="262626"/>
                </a:solidFill>
              </a:rPr>
              <a:t>Compliance – complex requirements, internal audit team, “lost” results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mtClean="0">
                <a:solidFill>
                  <a:srgbClr val="262626"/>
                </a:solidFill>
              </a:rPr>
              <a:t>Participant Attachment – timescales &amp; compliance – right people on programme (SPOA), A-Team (stats), setting appropriate expectations (welcome pack), 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mtClean="0">
                <a:solidFill>
                  <a:srgbClr val="262626"/>
                </a:solidFill>
              </a:rPr>
              <a:t>Results – lag against targets, “results team”, use of delivery model to aid throughput, </a:t>
            </a:r>
            <a:r>
              <a:rPr lang="en-GB" altLang="en-US" smtClean="0">
                <a:latin typeface="TT Norms"/>
              </a:rPr>
              <a:t>ensuring quality of journey present, PTs not being exited prematurely, customer satisfaction questionnaire</a:t>
            </a:r>
          </a:p>
          <a:p>
            <a:pPr marL="285750" indent="-28575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mtClean="0">
                <a:latin typeface="TT Norms"/>
              </a:rPr>
              <a:t>Marketing – development team, awards, drop-ins &amp; referral pathways, targeting referrals e.g. low on women – DV services/children’s centres; low on BAME PTs – Rochdale hub etc.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18ECBE-0D1F-4DD1-B090-E341D9E00D84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94247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TT Norms"/>
              </a:rPr>
              <a:t>Independent evaluation……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TT Norms"/>
              </a:rPr>
              <a:t>June 2020 </a:t>
            </a:r>
            <a:r>
              <a:rPr lang="en-GB" dirty="0" err="1" smtClean="0">
                <a:latin typeface="TT Norms"/>
              </a:rPr>
              <a:t>undesrpend</a:t>
            </a:r>
            <a:r>
              <a:rPr lang="en-GB" dirty="0" smtClean="0">
                <a:latin typeface="TT Norms"/>
              </a:rPr>
              <a:t> and Dec 2021 additional 1080 PTs 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dirty="0" smtClean="0">
                <a:latin typeface="TT Norms"/>
              </a:rPr>
              <a:t>	£4.3 million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GB" dirty="0" smtClean="0">
                <a:latin typeface="TT Norms"/>
              </a:rPr>
              <a:t>	Results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TT Norms"/>
              </a:rPr>
              <a:t>Specialist partners discussions refinement of offer.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TT Norms"/>
              </a:rPr>
              <a:t>Value of each partners offer 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GB" dirty="0" smtClean="0">
              <a:latin typeface="TT Norms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F46B10-4794-45F5-B801-CAD5C7679821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435324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The theme of the event is participant achievements, so would be great if you could focus on any </a:t>
            </a:r>
            <a:r>
              <a:rPr lang="en-GB" b="1" dirty="0" smtClean="0"/>
              <a:t>learning</a:t>
            </a:r>
            <a:r>
              <a:rPr lang="en-GB" dirty="0" smtClean="0"/>
              <a:t> or what has worked for your project in terms of progressing, transitioning and exiting participants and/or anything about measuring the softer/wider outcomes participants may achieve.  A little background on the project would be welcome but we’d like to focus on the main themes above.  There is 15mins available for the presentation, with a little time for questions. </a:t>
            </a:r>
          </a:p>
          <a:p>
            <a:pPr>
              <a:defRPr/>
            </a:pPr>
            <a:endParaRPr lang="en-GB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Project overview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Outputs &amp; results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Case studies (</a:t>
            </a:r>
            <a:r>
              <a:rPr lang="en-GB" dirty="0" err="1" smtClean="0"/>
              <a:t>eric</a:t>
            </a:r>
            <a:r>
              <a:rPr lang="en-GB" dirty="0" smtClean="0"/>
              <a:t>/</a:t>
            </a:r>
            <a:r>
              <a:rPr lang="en-GB" dirty="0" err="1" smtClean="0"/>
              <a:t>tracy</a:t>
            </a:r>
            <a:r>
              <a:rPr lang="en-GB" dirty="0" smtClean="0"/>
              <a:t>/poss. mark)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SP video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Step-up Step-down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Outcomes (soft) – distance travelled graphs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GB" dirty="0" smtClean="0"/>
              <a:t>Learning – process/back office changes to make more efficient (A-Team, results, quality &gt; targets, consistency of model, outcomes recording, targeting referrals, internal audits/SPOA – right people on programme, welcome pack – setting expectations correctly)</a:t>
            </a:r>
            <a:endParaRPr lang="en-GB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0F0FCF-53E1-4424-9653-7FA35AB2C9C1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569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Partnership 5 housing partners deliver across GM</a:t>
            </a:r>
          </a:p>
          <a:p>
            <a:endParaRPr lang="en-GB" altLang="en-US" smtClean="0"/>
          </a:p>
          <a:p>
            <a:r>
              <a:rPr lang="en-GB" altLang="en-US" smtClean="0"/>
              <a:t>7 Specialist partners </a:t>
            </a:r>
          </a:p>
          <a:p>
            <a:endParaRPr lang="en-GB" altLang="en-US" smtClean="0"/>
          </a:p>
          <a:p>
            <a:r>
              <a:rPr lang="en-GB" altLang="en-US" smtClean="0"/>
              <a:t>Try and market ourselves in terms of moving a participant forward, keen not to be defined as an employability programme, as the softer outcomes PTs achieve are just as important. 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F50B05-2477-4F4C-820E-C4BE369D5AB2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9191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Take referrals from wide number of stakeholders.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Step up Step down to try and prevent </a:t>
            </a:r>
            <a:r>
              <a:rPr lang="en-GB" dirty="0" err="1" smtClean="0"/>
              <a:t>dependancy</a:t>
            </a:r>
            <a:r>
              <a:rPr lang="en-GB" dirty="0" smtClean="0"/>
              <a:t> on individuals. </a:t>
            </a:r>
          </a:p>
          <a:p>
            <a:pPr>
              <a:defRPr/>
            </a:pPr>
            <a:r>
              <a:rPr lang="en-GB" dirty="0" smtClean="0"/>
              <a:t>Utilising existing community assets/ services – in the community.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Attachment Team – job to get the PT on programme. </a:t>
            </a:r>
          </a:p>
          <a:p>
            <a:pPr>
              <a:defRPr/>
            </a:pPr>
            <a:r>
              <a:rPr lang="en-GB" dirty="0" smtClean="0"/>
              <a:t>Undertake initial needs assessment </a:t>
            </a:r>
          </a:p>
          <a:p>
            <a:pPr>
              <a:defRPr/>
            </a:pPr>
            <a:r>
              <a:rPr lang="en-GB" dirty="0" smtClean="0"/>
              <a:t>Create smart action plan – 3 actions tailored to individual need. 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KW then co-ordinates provision to implement the AP.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Referring to support agencies.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Dealing with housing issues.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Supporting to attend appointments etc. 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093E5C-02EE-49FE-8988-1BF8ABC60886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436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Target 4000 individuals Vs 2539 actual  </a:t>
            </a:r>
          </a:p>
          <a:p>
            <a:endParaRPr lang="en-GB" altLang="en-US" smtClean="0"/>
          </a:p>
          <a:p>
            <a:r>
              <a:rPr lang="en-GB" altLang="en-US" smtClean="0"/>
              <a:t>Attracted more aged 50+ than expected and more with disability.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11% BAME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More individuals classed as unemployed than Eco inactive at entry 70:30 but partly down to our recording. ESA claimaints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45% into a result activity – of those that have exited 33% are exiting with result. </a:t>
            </a:r>
          </a:p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2DB480-0EE5-4C41-BBC0-47DCB9B36FE9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323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30% of our participants are ex-offenders</a:t>
            </a:r>
          </a:p>
          <a:p>
            <a:r>
              <a:rPr lang="en-GB" altLang="en-US" smtClean="0"/>
              <a:t>72% have a self-reported disability</a:t>
            </a:r>
          </a:p>
          <a:p>
            <a:endParaRPr lang="en-GB" altLang="en-US" smtClean="0"/>
          </a:p>
          <a:p>
            <a:r>
              <a:rPr lang="en-GB" altLang="en-US" smtClean="0"/>
              <a:t>Development workers</a:t>
            </a:r>
          </a:p>
          <a:p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z="2000" smtClean="0">
                <a:latin typeface="TT Norms"/>
              </a:rPr>
              <a:t>Job Centre video  </a:t>
            </a:r>
            <a:r>
              <a:rPr lang="en-GB" altLang="en-US" smtClean="0">
                <a:solidFill>
                  <a:srgbClr val="FFFFFF"/>
                </a:solidFill>
                <a:latin typeface="YouTube Noto"/>
                <a:hlinkClick r:id="rId3"/>
              </a:rPr>
              <a:t>https://youtu.be/2GSqxPEaPG0</a:t>
            </a:r>
            <a:endParaRPr lang="en-GB" altLang="en-US" smtClean="0">
              <a:solidFill>
                <a:srgbClr val="FFFFFF"/>
              </a:solidFill>
              <a:latin typeface="YouTube Noto"/>
            </a:endParaRPr>
          </a:p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2CB860-2457-41DF-8627-972016FFF19B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5821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2 mins </a:t>
            </a:r>
          </a:p>
          <a:p>
            <a:r>
              <a:rPr lang="en-GB" altLang="en-US" smtClean="0">
                <a:hlinkClick r:id="rId3"/>
              </a:rPr>
              <a:t>https://www.youtube.com/watch?v=-PmNyeauSwQ</a:t>
            </a:r>
            <a:r>
              <a:rPr lang="en-GB" altLang="en-US" smtClean="0"/>
              <a:t>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1D3193-6455-44F1-9EA3-8F5248773483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383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Not just about result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en-GB" altLang="en-US" sz="1800" u="sng" smtClean="0">
                <a:solidFill>
                  <a:schemeClr val="hlink"/>
                </a:solidFill>
                <a:latin typeface="TT Norms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http://www.motiv8mcr.org/success-stories</a:t>
            </a:r>
            <a:r>
              <a:rPr lang="en-GB" altLang="en-US" sz="1800" smtClean="0">
                <a:solidFill>
                  <a:srgbClr val="F08119"/>
                </a:solidFill>
                <a:latin typeface="TT Norms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en-GB" altLang="en-US" smtClean="0">
                <a:solidFill>
                  <a:srgbClr val="FF0000"/>
                </a:solidFill>
                <a:latin typeface="TT Norms"/>
                <a:cs typeface="Arial" panose="020B0604020202020204" pitchFamily="34" charset="0"/>
                <a:sym typeface="Arial" panose="020B0604020202020204" pitchFamily="34" charset="0"/>
              </a:rPr>
              <a:t>Mark – 4.15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endParaRPr lang="en-GB" altLang="en-US" smtClean="0">
              <a:solidFill>
                <a:srgbClr val="FF0000"/>
              </a:solidFill>
              <a:latin typeface="TT Norms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r>
              <a:rPr lang="en-GB" altLang="en-US" smtClean="0">
                <a:solidFill>
                  <a:srgbClr val="333333"/>
                </a:solidFill>
                <a:latin typeface="Trebuchet MS" panose="020B0603020202020204" pitchFamily="34" charset="0"/>
                <a:hlinkClick r:id="rId4"/>
              </a:rPr>
              <a:t>https://youtu.be/ePDq4fYTu-g</a:t>
            </a:r>
            <a:r>
              <a:rPr lang="en-GB" altLang="en-US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SzPts val="1100"/>
            </a:pPr>
            <a:endParaRPr lang="en-GB" altLang="en-US" smtClean="0">
              <a:solidFill>
                <a:srgbClr val="FF0000"/>
              </a:solidFill>
              <a:latin typeface="TT Norms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C33E97-F9D5-4FF9-A6BC-19BEE0C07C3E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82121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en-US" b="1" smtClean="0"/>
              <a:t>5410</a:t>
            </a:r>
            <a:r>
              <a:rPr lang="pt-BR" altLang="en-US" smtClean="0"/>
              <a:t> </a:t>
            </a:r>
            <a:r>
              <a:rPr lang="pt-BR" altLang="en-US" b="1" smtClean="0"/>
              <a:t>Unique Outcomes recorded</a:t>
            </a:r>
            <a:r>
              <a:rPr lang="pt-BR" altLang="en-US" smtClean="0"/>
              <a:t> </a:t>
            </a:r>
          </a:p>
          <a:p>
            <a:r>
              <a:rPr lang="pt-BR" altLang="en-US" smtClean="0"/>
              <a:t>1871 H&amp;W </a:t>
            </a:r>
          </a:p>
          <a:p>
            <a:r>
              <a:rPr lang="pt-BR" altLang="en-US" smtClean="0"/>
              <a:t>2607 F&amp;E </a:t>
            </a:r>
          </a:p>
          <a:p>
            <a:r>
              <a:rPr lang="pt-BR" altLang="en-US" smtClean="0"/>
              <a:t>932 SC&amp;SD </a:t>
            </a:r>
          </a:p>
          <a:p>
            <a:endParaRPr lang="pt-BR" altLang="en-US" smtClean="0"/>
          </a:p>
          <a:p>
            <a:r>
              <a:rPr lang="pt-BR" altLang="en-US" smtClean="0"/>
              <a:t>Add example radar chart for assessment progress</a:t>
            </a:r>
          </a:p>
          <a:p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A4C4D5-FA3A-4661-8D61-F09D27F8E12F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8815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Sustained change – activity log demonstrates activities that evidence change.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6F21AE-CE1C-44D9-B3DE-D52DB2E8A004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008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7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0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9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21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4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2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2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4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7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4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391C-82CE-4A7E-8EA3-B74FB963AD55}" type="datetimeFigureOut">
              <a:rPr lang="en-GB" smtClean="0"/>
              <a:t>30/07/2019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E6FB-3B7E-41C0-B42A-337E18C368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85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Lsk2yIlDz8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PmNyeauSwQ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PDq4fYTu-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0"/>
          <p:cNvSpPr txBox="1">
            <a:spLocks noChangeArrowheads="1"/>
          </p:cNvSpPr>
          <p:nvPr/>
        </p:nvSpPr>
        <p:spPr bwMode="auto">
          <a:xfrm>
            <a:off x="1754188" y="342900"/>
            <a:ext cx="8585200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3" y="981076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Motiv8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Building Better Opportunities  </a:t>
            </a:r>
            <a:b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Greater Manchester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5763" y="311626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Participant Achievements</a:t>
            </a:r>
          </a:p>
          <a:p>
            <a:pPr>
              <a:defRPr/>
            </a:pPr>
            <a:endParaRPr lang="en-GB" sz="3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Lawrence Milner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81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 b="12424"/>
          <a:stretch>
            <a:fillRect/>
          </a:stretch>
        </p:blipFill>
        <p:spPr bwMode="auto">
          <a:xfrm>
            <a:off x="1912938" y="4797426"/>
            <a:ext cx="84264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08214" y="549275"/>
            <a:ext cx="73437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Health &amp; Wellbeing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126136" y="1195012"/>
          <a:ext cx="7957492" cy="453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91544" y="5723965"/>
            <a:ext cx="820891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1" dirty="0"/>
              <a:t>“A weight </a:t>
            </a:r>
            <a:r>
              <a:rPr lang="en-GB" i="1" dirty="0"/>
              <a:t>has been lifted from </a:t>
            </a:r>
            <a:r>
              <a:rPr lang="en-GB" i="1" dirty="0"/>
              <a:t>my shoulders, </a:t>
            </a:r>
            <a:r>
              <a:rPr lang="en-GB" i="1" dirty="0"/>
              <a:t>even though there is a long way to go until the house is a </a:t>
            </a:r>
            <a:r>
              <a:rPr lang="en-GB" i="1" dirty="0"/>
              <a:t>home” </a:t>
            </a:r>
            <a:r>
              <a:rPr lang="en-GB" i="1" dirty="0"/>
              <a:t> </a:t>
            </a:r>
            <a:r>
              <a:rPr lang="en-GB" i="1" dirty="0"/>
              <a:t>   </a:t>
            </a:r>
            <a:r>
              <a:rPr lang="en-GB" dirty="0"/>
              <a:t>- 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7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08214" y="549275"/>
            <a:ext cx="73437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Finance &amp; Employability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000426" y="1268761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1544" y="5723965"/>
            <a:ext cx="820891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1" dirty="0"/>
              <a:t>“I’ve found </a:t>
            </a:r>
            <a:r>
              <a:rPr lang="en-GB" i="1" dirty="0"/>
              <a:t>the support around benefit advice invaluable and </a:t>
            </a:r>
            <a:r>
              <a:rPr lang="en-GB" i="1" dirty="0"/>
              <a:t>though there’s </a:t>
            </a:r>
            <a:r>
              <a:rPr lang="en-GB" i="1" dirty="0"/>
              <a:t>still more work to </a:t>
            </a:r>
            <a:r>
              <a:rPr lang="en-GB" i="1" dirty="0"/>
              <a:t>do, I think I’ll be </a:t>
            </a:r>
            <a:r>
              <a:rPr lang="en-GB" i="1" dirty="0"/>
              <a:t>able to get </a:t>
            </a:r>
            <a:r>
              <a:rPr lang="en-GB" i="1" dirty="0"/>
              <a:t>my head </a:t>
            </a:r>
            <a:r>
              <a:rPr lang="en-GB" i="1" dirty="0"/>
              <a:t>round </a:t>
            </a:r>
            <a:r>
              <a:rPr lang="en-GB" i="1" dirty="0"/>
              <a:t>it with a bit more support.” - Mark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90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063751" y="549275"/>
            <a:ext cx="79930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Self-Confidence &amp; Self-Development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811582" y="1071900"/>
          <a:ext cx="8586600" cy="465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1544" y="5723965"/>
            <a:ext cx="820891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i="1" dirty="0"/>
              <a:t>“The </a:t>
            </a:r>
            <a:r>
              <a:rPr lang="en-GB" i="1" dirty="0"/>
              <a:t>help </a:t>
            </a:r>
            <a:r>
              <a:rPr lang="en-GB" i="1" dirty="0"/>
              <a:t>from </a:t>
            </a:r>
            <a:r>
              <a:rPr lang="en-GB" i="1" dirty="0"/>
              <a:t>Motiv8 and social services has helped </a:t>
            </a:r>
            <a:r>
              <a:rPr lang="en-GB" i="1" dirty="0"/>
              <a:t>me loads to keep looking after my daughter in </a:t>
            </a:r>
            <a:r>
              <a:rPr lang="en-GB" i="1" dirty="0"/>
              <a:t>a </a:t>
            </a:r>
            <a:r>
              <a:rPr lang="en-GB" i="1" dirty="0"/>
              <a:t>more stable </a:t>
            </a:r>
            <a:r>
              <a:rPr lang="en-GB" i="1" dirty="0"/>
              <a:t>environment</a:t>
            </a:r>
            <a:r>
              <a:rPr lang="en-GB" i="1" dirty="0"/>
              <a:t>.” - Mark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066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063751" y="549275"/>
            <a:ext cx="79930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Success Stories</a:t>
            </a: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2495551" y="1628776"/>
            <a:ext cx="3744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</a:p>
          <a:p>
            <a:endParaRPr lang="en-GB" altLang="en-US">
              <a:latin typeface="Trebuchet MS" panose="020B0603020202020204" pitchFamily="34" charset="0"/>
            </a:endParaRPr>
          </a:p>
        </p:txBody>
      </p:sp>
      <p:pic>
        <p:nvPicPr>
          <p:cNvPr id="3" name="QLsk2yIlDz8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071563"/>
            <a:ext cx="82867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063751" y="549275"/>
            <a:ext cx="79930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Learning &amp; Overcoming Challenges</a:t>
            </a: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135189" y="1341438"/>
            <a:ext cx="7705725" cy="1752600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Consistency of Delivery Model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Quality vs Targets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Compliance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Participant Attachment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Results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Marketing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25" y="2009238"/>
            <a:ext cx="1296144" cy="17782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37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868738"/>
            <a:ext cx="43926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87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063751" y="549275"/>
            <a:ext cx="799306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Next Steps</a:t>
            </a:r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2135189" y="1341438"/>
            <a:ext cx="7705725" cy="1752600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GB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2287589" y="1493838"/>
            <a:ext cx="7705725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Independent Evaluation 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Programme Extension – June 2020 and beyond</a:t>
            </a:r>
          </a:p>
          <a:p>
            <a:pPr marL="285750" indent="-285750" algn="l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Specialist Partner Discussions</a:t>
            </a:r>
          </a:p>
          <a:p>
            <a:pPr algn="l">
              <a:lnSpc>
                <a:spcPct val="200000"/>
              </a:lnSpc>
              <a:spcBef>
                <a:spcPts val="0"/>
              </a:spcBef>
              <a:defRPr/>
            </a:pPr>
            <a:endParaRPr lang="en-GB" sz="2000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5782" name="Picture 2" descr="C:\Users\kduncan\AppData\Local\Microsoft\Windows\Temporary Internet Files\Content.IE5\FPLE3R7C\whats-next-1462747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6" y="541339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8" descr="C:\Users\kduncan\AppData\Local\Microsoft\Windows\Temporary Internet Files\Content.IE5\R8YPP301\move-forward-arrow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9" y="4054475"/>
            <a:ext cx="2243137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2" descr="C:\Users\kduncan\AppData\Local\Microsoft\Windows\Temporary Internet Files\Content.IE5\FPLE3R7C\Evaluationpic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176714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14" descr="C:\Users\kduncan\AppData\Local\Microsoft\Windows\Temporary Internet Files\Content.IE5\FPLE3R7C\progres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3902076"/>
            <a:ext cx="2030412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hape 90"/>
          <p:cNvSpPr txBox="1">
            <a:spLocks noChangeArrowheads="1"/>
          </p:cNvSpPr>
          <p:nvPr/>
        </p:nvSpPr>
        <p:spPr bwMode="auto">
          <a:xfrm>
            <a:off x="1803400" y="342900"/>
            <a:ext cx="8585200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3" y="1125539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Motiv8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350" y="2349500"/>
            <a:ext cx="64008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Any Questions?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78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5" b="12424"/>
          <a:stretch>
            <a:fillRect/>
          </a:stretch>
        </p:blipFill>
        <p:spPr bwMode="auto">
          <a:xfrm>
            <a:off x="1912938" y="4797426"/>
            <a:ext cx="84264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605214"/>
            <a:ext cx="1482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605213"/>
            <a:ext cx="10096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3714750"/>
            <a:ext cx="14446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2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90"/>
          <p:cNvSpPr txBox="1">
            <a:spLocks noChangeArrowheads="1"/>
          </p:cNvSpPr>
          <p:nvPr/>
        </p:nvSpPr>
        <p:spPr bwMode="auto">
          <a:xfrm>
            <a:off x="1803400" y="342900"/>
            <a:ext cx="8585200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751" y="476251"/>
            <a:ext cx="5616575" cy="1920875"/>
          </a:xfrm>
        </p:spPr>
        <p:txBody>
          <a:bodyPr>
            <a:noAutofit/>
          </a:bodyPr>
          <a:lstStyle/>
          <a:p>
            <a:pPr algn="l">
              <a:defRPr/>
            </a:pPr>
            <a:endParaRPr lang="en-GB" sz="1800" b="1" dirty="0">
              <a:latin typeface="TT Norms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latin typeface="TT Norm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en-GB" dirty="0"/>
              <a:t/>
            </a:r>
            <a:br>
              <a:rPr lang="en-GB" dirty="0"/>
            </a:br>
            <a:endParaRPr lang="en-GB" sz="1800" kern="0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algn="l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en-GB" sz="1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n-GB" dirty="0" smtClean="0"/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/>
          <a:stretch>
            <a:fillRect/>
          </a:stretch>
        </p:blipFill>
        <p:spPr bwMode="auto">
          <a:xfrm>
            <a:off x="1981201" y="2565401"/>
            <a:ext cx="832326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188" y="549275"/>
            <a:ext cx="7993062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 Partnership Approach…</a:t>
            </a:r>
          </a:p>
          <a:p>
            <a:pPr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Motiv8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is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run by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Manchester Athena, a partnership of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housing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associations working together to transform people’s lives by improving their skills, employability, health and well-being.  </a:t>
            </a: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Motiv8 Delivery Partners:</a:t>
            </a: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Motiv8 Specialist Partners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50182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31982" r="61896" b="31636"/>
          <a:stretch>
            <a:fillRect/>
          </a:stretch>
        </p:blipFill>
        <p:spPr bwMode="auto">
          <a:xfrm>
            <a:off x="7907339" y="352426"/>
            <a:ext cx="2509837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Google Shape;230;p3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452938"/>
            <a:ext cx="153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Google Shape;231;p32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4560888"/>
            <a:ext cx="13668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Google Shape;232;p3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5591175"/>
            <a:ext cx="19304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Google Shape;233;p32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5721350"/>
            <a:ext cx="2381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Google Shape;234;p32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4584701"/>
            <a:ext cx="15351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Google Shape;236;p32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6" y="4356101"/>
            <a:ext cx="12811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1" y="5721350"/>
            <a:ext cx="21891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5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17"/>
          <p:cNvGrpSpPr>
            <a:grpSpLocks/>
          </p:cNvGrpSpPr>
          <p:nvPr/>
        </p:nvGrpSpPr>
        <p:grpSpPr bwMode="auto">
          <a:xfrm>
            <a:off x="3863975" y="1471613"/>
            <a:ext cx="6891338" cy="4957762"/>
            <a:chOff x="2339752" y="1472307"/>
            <a:chExt cx="6891930" cy="4956749"/>
          </a:xfrm>
        </p:grpSpPr>
        <p:grpSp>
          <p:nvGrpSpPr>
            <p:cNvPr id="52231" name="Group 11"/>
            <p:cNvGrpSpPr>
              <a:grpSpLocks/>
            </p:cNvGrpSpPr>
            <p:nvPr/>
          </p:nvGrpSpPr>
          <p:grpSpPr bwMode="auto">
            <a:xfrm>
              <a:off x="2339752" y="1472307"/>
              <a:ext cx="6735709" cy="4956749"/>
              <a:chOff x="-402406" y="1718258"/>
              <a:chExt cx="6401490" cy="4710800"/>
            </a:xfrm>
          </p:grpSpPr>
          <p:grpSp>
            <p:nvGrpSpPr>
              <p:cNvPr id="52233" name="Group 9"/>
              <p:cNvGrpSpPr>
                <a:grpSpLocks/>
              </p:cNvGrpSpPr>
              <p:nvPr/>
            </p:nvGrpSpPr>
            <p:grpSpPr bwMode="auto">
              <a:xfrm>
                <a:off x="-402406" y="1718258"/>
                <a:ext cx="6401490" cy="4710800"/>
                <a:chOff x="-402406" y="1718258"/>
                <a:chExt cx="6401490" cy="4710800"/>
              </a:xfrm>
            </p:grpSpPr>
            <p:pic>
              <p:nvPicPr>
                <p:cNvPr id="52235" name="image67.jpeg" descr="C:\Users\kkay\AppData\Local\Microsoft\Windows\Temporary Internet Files\Content.Outlook\LXKEW1WU\014 - Interventions 300416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120" y="2420888"/>
                  <a:ext cx="5673964" cy="40081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Moon 8"/>
                <p:cNvSpPr/>
                <p:nvPr/>
              </p:nvSpPr>
              <p:spPr>
                <a:xfrm rot="3299406">
                  <a:off x="194645" y="1121207"/>
                  <a:ext cx="2046928" cy="3241030"/>
                </a:xfrm>
                <a:prstGeom prst="moon">
                  <a:avLst>
                    <a:gd name="adj" fmla="val 57692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1" name="Moon 10"/>
              <p:cNvSpPr/>
              <p:nvPr/>
            </p:nvSpPr>
            <p:spPr>
              <a:xfrm rot="8673717">
                <a:off x="3534209" y="1780103"/>
                <a:ext cx="1688413" cy="2942931"/>
              </a:xfrm>
              <a:prstGeom prst="moon">
                <a:avLst>
                  <a:gd name="adj" fmla="val 6710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7236023" y="1984964"/>
              <a:ext cx="1995659" cy="180461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2227" name="Shape 90"/>
          <p:cNvSpPr txBox="1">
            <a:spLocks noChangeArrowheads="1"/>
          </p:cNvSpPr>
          <p:nvPr/>
        </p:nvSpPr>
        <p:spPr bwMode="auto">
          <a:xfrm>
            <a:off x="1803400" y="342900"/>
            <a:ext cx="8585200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6049" y="618961"/>
            <a:ext cx="5616624" cy="192085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Motiv8 supports people aged over 25 across Greater Manchester who need support to get their lives back on track - whether they are experiencing issues with health, alcohol, drugs, domestic abuse, debt, homelessness or other challenges.</a:t>
            </a:r>
          </a:p>
          <a:p>
            <a:pPr algn="l">
              <a:defRPr/>
            </a:pPr>
            <a:endParaRPr lang="en-GB" sz="18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en-GB" dirty="0">
                <a:latin typeface="Trebuchet MS" panose="020B0603020202020204" pitchFamily="34" charset="0"/>
              </a:rPr>
              <a:t/>
            </a:r>
            <a:br>
              <a:rPr lang="en-GB" dirty="0">
                <a:latin typeface="Trebuchet MS" panose="020B0603020202020204" pitchFamily="34" charset="0"/>
              </a:rPr>
            </a:br>
            <a:endParaRPr lang="en-GB" sz="1800" kern="0" dirty="0">
              <a:solidFill>
                <a:srgbClr val="333333"/>
              </a:solidFill>
              <a:highlight>
                <a:srgbClr val="FFFFFF"/>
              </a:highlight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 algn="l"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endParaRPr lang="en-GB" sz="1800" kern="0" dirty="0">
              <a:solidFill>
                <a:srgbClr val="000000"/>
              </a:solidFill>
              <a:latin typeface="Trebuchet MS" panose="020B0603020202020204" pitchFamily="34" charset="0"/>
              <a:ea typeface="Arial"/>
              <a:cs typeface="Arial"/>
              <a:sym typeface="Arial"/>
            </a:endParaRPr>
          </a:p>
          <a:p>
            <a:pPr>
              <a:defRPr/>
            </a:pPr>
            <a:endParaRPr lang="en-GB" dirty="0" smtClean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314" y="611189"/>
            <a:ext cx="79914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Our Delivery Model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0" name="TextBox 16"/>
          <p:cNvSpPr txBox="1">
            <a:spLocks noChangeArrowheads="1"/>
          </p:cNvSpPr>
          <p:nvPr/>
        </p:nvSpPr>
        <p:spPr bwMode="auto">
          <a:xfrm>
            <a:off x="1992313" y="1276351"/>
            <a:ext cx="2951162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Referral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Eligibility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Action Plan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1-to-1 Support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Specialist Support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Action Plan Review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GB" altLang="en-US">
                <a:latin typeface="Trebuchet MS" panose="020B0603020202020204" pitchFamily="34" charset="0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21931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90"/>
          <p:cNvSpPr txBox="1">
            <a:spLocks noChangeArrowheads="1"/>
          </p:cNvSpPr>
          <p:nvPr/>
        </p:nvSpPr>
        <p:spPr bwMode="auto">
          <a:xfrm>
            <a:off x="1803400" y="342900"/>
            <a:ext cx="8585200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4" y="620713"/>
            <a:ext cx="7775575" cy="14398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63750" y="620714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Performance to Date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8826" y="1268413"/>
            <a:ext cx="7991475" cy="591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4,328  Referrals received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2,539  Participants on programme</a:t>
            </a:r>
          </a:p>
          <a:p>
            <a:pPr>
              <a:defRPr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60:40 men to women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25% aged 50+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72% with a disability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15% from an ethnic minority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590  total Results: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432 into education/training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136 into employment/self-employment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22 economically inactive into job search</a:t>
            </a: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5,410 Outcomes: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1,871    Health &amp; Wellbeing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2,607 Finance &amp; Employability</a:t>
            </a:r>
          </a:p>
          <a:p>
            <a:pPr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932     Self-Confidence &amp; Self- Development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4064" y="4941889"/>
            <a:ext cx="3095625" cy="112077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defRPr/>
            </a:pP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33% of participants exit with a programme result</a:t>
            </a:r>
            <a:endParaRPr lang="en-GB" b="1" dirty="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42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8"/>
          <a:stretch>
            <a:fillRect/>
          </a:stretch>
        </p:blipFill>
        <p:spPr bwMode="auto">
          <a:xfrm>
            <a:off x="6362700" y="620714"/>
            <a:ext cx="3810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90"/>
          <p:cNvSpPr txBox="1">
            <a:spLocks noChangeArrowheads="1"/>
          </p:cNvSpPr>
          <p:nvPr/>
        </p:nvSpPr>
        <p:spPr bwMode="auto">
          <a:xfrm>
            <a:off x="1905000" y="325438"/>
            <a:ext cx="8586788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2208214" y="404814"/>
            <a:ext cx="8135937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Supporting those Furthest Away from the Labour Market</a:t>
            </a:r>
            <a:endParaRPr lang="en-GB" sz="26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1863" y="1323975"/>
            <a:ext cx="7993062" cy="504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We have developed referral pathways with as wide a range of agencies as possible, to ensure we are reaching individuals who are most in need of our support.</a:t>
            </a: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7048" r="50000" b="52045"/>
          <a:stretch/>
        </p:blipFill>
        <p:spPr>
          <a:xfrm>
            <a:off x="1991544" y="4813043"/>
            <a:ext cx="2448272" cy="1577018"/>
          </a:xfrm>
          <a:prstGeom prst="roundRect">
            <a:avLst>
              <a:gd name="adj" fmla="val 81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855640" y="2063594"/>
          <a:ext cx="7128792" cy="3957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63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hape 90"/>
          <p:cNvSpPr txBox="1">
            <a:spLocks noChangeArrowheads="1"/>
          </p:cNvSpPr>
          <p:nvPr/>
        </p:nvSpPr>
        <p:spPr bwMode="auto">
          <a:xfrm>
            <a:off x="1774825" y="322263"/>
            <a:ext cx="8586788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1" name="Subtitle 1"/>
          <p:cNvSpPr>
            <a:spLocks noGrp="1"/>
          </p:cNvSpPr>
          <p:nvPr>
            <p:ph type="subTitle" idx="1"/>
          </p:nvPr>
        </p:nvSpPr>
        <p:spPr bwMode="auto">
          <a:xfrm>
            <a:off x="2135188" y="1341438"/>
            <a:ext cx="777716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spcBef>
                <a:spcPct val="0"/>
              </a:spcBef>
            </a:pPr>
            <a:endParaRPr lang="en-GB" altLang="en-US" sz="1800">
              <a:solidFill>
                <a:srgbClr val="262626"/>
              </a:solidFill>
              <a:latin typeface="Trebuchet MS" panose="020B0603020202020204" pitchFamily="34" charset="0"/>
            </a:endParaRPr>
          </a:p>
          <a:p>
            <a:pPr algn="l">
              <a:spcBef>
                <a:spcPct val="0"/>
              </a:spcBef>
            </a:pPr>
            <a:endParaRPr lang="en-GB" altLang="en-US" sz="1800">
              <a:solidFill>
                <a:srgbClr val="262626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8214" y="549275"/>
            <a:ext cx="73437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Specialist Partner video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592404"/>
            <a:ext cx="244827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-PmNyeauSwQ"/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60550"/>
            <a:ext cx="8085138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648" y="3429001"/>
            <a:ext cx="2883800" cy="2697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19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992314" y="549276"/>
            <a:ext cx="8135937" cy="281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4"/>
                </a:solidFill>
                <a:latin typeface="Trebuchet MS" panose="020B0603020202020204" pitchFamily="34" charset="0"/>
              </a:rPr>
              <a:t>Mark's Story</a:t>
            </a:r>
          </a:p>
          <a:p>
            <a:pPr>
              <a:defRPr/>
            </a:pPr>
            <a:r>
              <a:rPr lang="en-GB" dirty="0">
                <a:solidFill>
                  <a:srgbClr val="333333"/>
                </a:solidFill>
                <a:latin typeface="Trebuchet MS" panose="020B0603020202020204" pitchFamily="34" charset="0"/>
              </a:rPr>
              <a:t>Before Mark contacted Motiv8 he was living in a hostel. He had signed up for help through Alcoholics Anonymous and also a 14-month rehabilitation programme, who put him in touch with Motiv8.</a:t>
            </a:r>
          </a:p>
          <a:p>
            <a:pPr>
              <a:spcBef>
                <a:spcPts val="600"/>
              </a:spcBef>
              <a:defRPr/>
            </a:pPr>
            <a:r>
              <a:rPr lang="en-GB" dirty="0">
                <a:solidFill>
                  <a:srgbClr val="333333"/>
                </a:solidFill>
                <a:latin typeface="Trebuchet MS" panose="020B0603020202020204" pitchFamily="34" charset="0"/>
              </a:rPr>
              <a:t>He was keen to find employment and also improve his housing situation – something that became crucial when he unexpectedly became the full-time parent for his young </a:t>
            </a:r>
            <a:r>
              <a:rPr lang="en-GB" dirty="0">
                <a:solidFill>
                  <a:srgbClr val="333333"/>
                </a:solidFill>
                <a:latin typeface="Trebuchet MS" panose="020B0603020202020204" pitchFamily="34" charset="0"/>
              </a:rPr>
              <a:t>daughter…</a:t>
            </a:r>
          </a:p>
          <a:p>
            <a:pPr>
              <a:defRPr/>
            </a:pPr>
            <a:endParaRPr lang="en-GB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solidFill>
                <a:srgbClr val="333333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3" y="4334209"/>
            <a:ext cx="2343267" cy="17574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07" y="4369201"/>
            <a:ext cx="2091829" cy="17224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02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PDq4fYTu-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063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hape 90"/>
          <p:cNvSpPr txBox="1">
            <a:spLocks noChangeArrowheads="1"/>
          </p:cNvSpPr>
          <p:nvPr/>
        </p:nvSpPr>
        <p:spPr bwMode="auto">
          <a:xfrm>
            <a:off x="1811339" y="342900"/>
            <a:ext cx="8586787" cy="6172200"/>
          </a:xfrm>
          <a:prstGeom prst="rect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986088"/>
            <a:ext cx="5883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8214" y="549275"/>
            <a:ext cx="73437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Participant Outcomes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35189" y="1196975"/>
            <a:ext cx="7705725" cy="1752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GB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Delivery staff record “soft” Outcomes (progress measures) in the following areas:</a:t>
            </a:r>
          </a:p>
          <a:p>
            <a:pPr algn="l">
              <a:spcBef>
                <a:spcPts val="0"/>
              </a:spcBef>
              <a:defRPr/>
            </a:pPr>
            <a:endParaRPr lang="en-GB" sz="800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lvl="1"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Health &amp; Wellbeing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Finance &amp; Employability</a:t>
            </a:r>
          </a:p>
          <a:p>
            <a:pPr lvl="1" algn="l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rebuchet MS" panose="020B0603020202020204" pitchFamily="34" charset="0"/>
              </a:rPr>
              <a:t>Self-Confidence &amp; Self-Development</a:t>
            </a:r>
          </a:p>
          <a:p>
            <a:pPr lvl="1" algn="l">
              <a:spcBef>
                <a:spcPts val="0"/>
              </a:spcBef>
              <a:defRPr/>
            </a:pPr>
            <a:endParaRPr lang="en-GB" sz="1800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 lvl="1" algn="l">
              <a:spcBef>
                <a:spcPts val="0"/>
              </a:spcBef>
              <a:defRPr/>
            </a:pPr>
            <a:endParaRPr lang="en-GB" sz="1800" dirty="0">
              <a:solidFill>
                <a:prstClr val="black">
                  <a:lumMod val="85000"/>
                  <a:lumOff val="15000"/>
                </a:prstClr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63494" name="TextBox 2"/>
          <p:cNvSpPr txBox="1">
            <a:spLocks noChangeArrowheads="1"/>
          </p:cNvSpPr>
          <p:nvPr/>
        </p:nvSpPr>
        <p:spPr bwMode="auto">
          <a:xfrm>
            <a:off x="2424114" y="3644900"/>
            <a:ext cx="26638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>
                <a:latin typeface="Trebuchet MS" panose="020B0603020202020204" pitchFamily="34" charset="0"/>
              </a:rPr>
              <a:t>Mark’s</a:t>
            </a:r>
          </a:p>
          <a:p>
            <a:r>
              <a:rPr lang="en-GB" altLang="en-US">
                <a:latin typeface="Trebuchet MS" panose="020B0603020202020204" pitchFamily="34" charset="0"/>
              </a:rPr>
              <a:t>Health &amp; Wellbeing Assessment</a:t>
            </a:r>
          </a:p>
          <a:p>
            <a:endParaRPr lang="en-GB" altLang="en-US">
              <a:latin typeface="Trebuchet MS" panose="020B0603020202020204" pitchFamily="34" charset="0"/>
            </a:endParaRPr>
          </a:p>
          <a:p>
            <a:r>
              <a:rPr lang="en-GB" altLang="en-US">
                <a:latin typeface="Trebuchet MS" panose="020B0603020202020204" pitchFamily="34" charset="0"/>
              </a:rPr>
              <a:t>Nov.’17 – Green</a:t>
            </a:r>
          </a:p>
          <a:p>
            <a:r>
              <a:rPr lang="en-GB" altLang="en-US">
                <a:latin typeface="Trebuchet MS" panose="020B0603020202020204" pitchFamily="34" charset="0"/>
              </a:rPr>
              <a:t>Sept.’18 - Blue</a:t>
            </a:r>
          </a:p>
        </p:txBody>
      </p:sp>
    </p:spTree>
    <p:extLst>
      <p:ext uri="{BB962C8B-B14F-4D97-AF65-F5344CB8AC3E}">
        <p14:creationId xmlns:p14="http://schemas.microsoft.com/office/powerpoint/2010/main" val="41970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Widescreen</PresentationFormat>
  <Paragraphs>214</Paragraphs>
  <Slides>16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TT Norms</vt:lpstr>
      <vt:lpstr>Wingdings</vt:lpstr>
      <vt:lpstr>YouTube Noto</vt:lpstr>
      <vt:lpstr>Office Theme</vt:lpstr>
      <vt:lpstr>Motiv8 Building Better Opportunities   Greater Manchester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Motiv8</vt:lpstr>
    </vt:vector>
  </TitlesOfParts>
  <Company>Ecorys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Motiv8 Building Better Opportunities   Greater Manchester</dc:title>
  <dc:creator>Ecorys UK</dc:creator>
  <cp:lastModifiedBy>Ecorys UK</cp:lastModifiedBy>
  <cp:revision>1</cp:revision>
  <dcterms:created xsi:type="dcterms:W3CDTF">2019-07-30T07:43:53Z</dcterms:created>
  <dcterms:modified xsi:type="dcterms:W3CDTF">2019-07-30T07:44:19Z</dcterms:modified>
</cp:coreProperties>
</file>