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82" r:id="rId3"/>
    <p:sldId id="283" r:id="rId4"/>
    <p:sldId id="278" r:id="rId5"/>
    <p:sldId id="286" r:id="rId6"/>
    <p:sldId id="285" r:id="rId7"/>
    <p:sldId id="260" r:id="rId8"/>
    <p:sldId id="284" r:id="rId9"/>
    <p:sldId id="267" r:id="rId10"/>
    <p:sldId id="276" r:id="rId11"/>
    <p:sldId id="275" r:id="rId12"/>
    <p:sldId id="297" r:id="rId13"/>
    <p:sldId id="298" r:id="rId14"/>
    <p:sldId id="287" r:id="rId15"/>
    <p:sldId id="289" r:id="rId16"/>
    <p:sldId id="295" r:id="rId17"/>
    <p:sldId id="299" r:id="rId18"/>
    <p:sldId id="296" r:id="rId19"/>
    <p:sldId id="290" r:id="rId20"/>
    <p:sldId id="291" r:id="rId21"/>
    <p:sldId id="292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41" autoAdjust="0"/>
  </p:normalViewPr>
  <p:slideViewPr>
    <p:cSldViewPr>
      <p:cViewPr varScale="1">
        <p:scale>
          <a:sx n="122" d="100"/>
          <a:sy n="122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Sheet1!$C$6:$C$7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Sheet1!$D$6:$D$7</c:f>
              <c:numCache>
                <c:formatCode>General</c:formatCode>
                <c:ptCount val="2"/>
                <c:pt idx="0">
                  <c:v>131</c:v>
                </c:pt>
                <c:pt idx="1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2-4AA5-A643-94F50766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.72509913864445896"/>
          <c:y val="0.3417789895969654"/>
          <c:w val="0.25330462148196686"/>
          <c:h val="0.256597905685150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Sheet1!$B$26:$B$27</c:f>
              <c:strCache>
                <c:ptCount val="2"/>
                <c:pt idx="0">
                  <c:v>Unemployed</c:v>
                </c:pt>
                <c:pt idx="1">
                  <c:v>Economically inactive</c:v>
                </c:pt>
              </c:strCache>
            </c:strRef>
          </c:cat>
          <c:val>
            <c:numRef>
              <c:f>Sheet1!$C$26:$C$27</c:f>
              <c:numCache>
                <c:formatCode>General</c:formatCode>
                <c:ptCount val="2"/>
                <c:pt idx="0">
                  <c:v>115</c:v>
                </c:pt>
                <c:pt idx="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6-4D24-B369-483FF3571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.60855465464154779"/>
          <c:y val="0.37339078593220393"/>
          <c:w val="0.37254863546907485"/>
          <c:h val="0.406797741744895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Sheet1!$B$42:$B$43</c:f>
              <c:strCache>
                <c:ptCount val="2"/>
                <c:pt idx="0">
                  <c:v>Disabilities</c:v>
                </c:pt>
                <c:pt idx="1">
                  <c:v>No disclosed disabilities</c:v>
                </c:pt>
              </c:strCache>
            </c:strRef>
          </c:cat>
          <c:val>
            <c:numRef>
              <c:f>Sheet1!$C$42:$C$43</c:f>
              <c:numCache>
                <c:formatCode>General</c:formatCode>
                <c:ptCount val="2"/>
                <c:pt idx="0">
                  <c:v>187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8-4C83-BD3A-763D99869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.65932506451065187"/>
          <c:y val="0.30136634650022054"/>
          <c:w val="0.32070860051189282"/>
          <c:h val="0.546913979254830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Sheet1!$B$52:$B$53</c:f>
              <c:strCache>
                <c:ptCount val="2"/>
                <c:pt idx="0">
                  <c:v>open </c:v>
                </c:pt>
                <c:pt idx="1">
                  <c:v>closed</c:v>
                </c:pt>
              </c:strCache>
            </c:strRef>
          </c:cat>
          <c:val>
            <c:numRef>
              <c:f>Sheet1!$C$52:$C$53</c:f>
              <c:numCache>
                <c:formatCode>General</c:formatCode>
                <c:ptCount val="2"/>
                <c:pt idx="0">
                  <c:v>183</c:v>
                </c:pt>
                <c:pt idx="1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1-4330-BA0B-F6E4381F1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.7608789995556049"/>
          <c:y val="0.35432460118810327"/>
          <c:w val="0.22022429055501769"/>
          <c:h val="0.239477476358835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E987-C5C6-4AA3-A36A-C100D4CF9E6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8554F-52EB-43D4-BF44-A423B982E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3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32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32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8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4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0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4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Travelling</a:t>
            </a:r>
            <a:r>
              <a:rPr lang="en-GB" baseline="0" dirty="0" smtClean="0"/>
              <a:t> on </a:t>
            </a:r>
            <a:r>
              <a:rPr lang="en-GB" baseline="0" dirty="0" err="1" smtClean="0"/>
              <a:t>ryan</a:t>
            </a:r>
            <a:r>
              <a:rPr lang="en-GB" baseline="0" dirty="0" smtClean="0"/>
              <a:t> air and trying to avoid the baggage fee. You think about your basics (food, shelter) not your added extras (getting out into the community, going back to work)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6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People performed worse if they were asked to remember their own experiences of poverty in their childhood.  How do we work to peoples strengths?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2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8554F-52EB-43D4-BF44-A423B982E1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3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81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9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3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4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3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4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0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0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45548-BC2D-45A6-90B5-8D22F7F955C9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7566-F6B8-4441-9B82-FEB3E03E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5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7848872" cy="288032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b="1" dirty="0" smtClean="0">
                <a:solidFill>
                  <a:schemeClr val="bg1"/>
                </a:solidFill>
              </a:rPr>
              <a:t>New Horizons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FINANCIAL INCLUSION IN </a:t>
            </a:r>
            <a:r>
              <a:rPr lang="en-GB" sz="2800" dirty="0">
                <a:solidFill>
                  <a:schemeClr val="bg1"/>
                </a:solidFill>
              </a:rPr>
              <a:t>CAMBRIDGESHIRE, PETERBOROUGH AND KINGS LYNN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346622" cy="1905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700530" cy="8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7139" y="2216327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EMPATHY</a:t>
            </a:r>
          </a:p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491880" y="2217544"/>
            <a:ext cx="2232248" cy="122413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PRACTICAL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552220" y="2216327"/>
            <a:ext cx="2232248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RESILIENT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115" y="3501008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</a:t>
            </a:r>
            <a:r>
              <a:rPr lang="en-GB" sz="1600" b="1" dirty="0" smtClean="0"/>
              <a:t>uild trust quickly and professionally</a:t>
            </a:r>
          </a:p>
          <a:p>
            <a:pPr algn="ctr"/>
            <a:endParaRPr lang="en-GB" sz="1600" b="1" dirty="0" smtClean="0"/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Able to listen and respond in the moment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Respect for each individual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Look under the surface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3441680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Include full range of money support </a:t>
            </a:r>
          </a:p>
          <a:p>
            <a:pPr algn="ctr"/>
            <a:endParaRPr lang="en-GB" sz="1600" b="1" dirty="0" smtClean="0"/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Find ‘quick wins’- things that make a difference now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Solution focused -  tackle the challenges experienced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1469" y="3501008"/>
            <a:ext cx="2592288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Acknowledge challenges / know limits</a:t>
            </a:r>
          </a:p>
          <a:p>
            <a:pPr algn="ctr"/>
            <a:endParaRPr lang="en-GB" sz="1600" b="1" dirty="0" smtClean="0"/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No perfect solutions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High incidence of mental health needs in people supported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Develop own self awareness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16" y="0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11560" y="476672"/>
            <a:ext cx="4536504" cy="122413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THE RIGHT TEAM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0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591150"/>
              </p:ext>
            </p:extLst>
          </p:nvPr>
        </p:nvGraphicFramePr>
        <p:xfrm>
          <a:off x="323528" y="1484784"/>
          <a:ext cx="3528392" cy="233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886133"/>
              </p:ext>
            </p:extLst>
          </p:nvPr>
        </p:nvGraphicFramePr>
        <p:xfrm>
          <a:off x="4355976" y="1628800"/>
          <a:ext cx="4032448" cy="231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181016"/>
              </p:ext>
            </p:extLst>
          </p:nvPr>
        </p:nvGraphicFramePr>
        <p:xfrm>
          <a:off x="827584" y="4005064"/>
          <a:ext cx="38164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552560"/>
              </p:ext>
            </p:extLst>
          </p:nvPr>
        </p:nvGraphicFramePr>
        <p:xfrm>
          <a:off x="4427984" y="3933056"/>
          <a:ext cx="403244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4122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9539" y="2060848"/>
            <a:ext cx="2520280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29 moved into volunteering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0426" y="5457231"/>
            <a:ext cx="2520280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42 attended a job interview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72200" y="2060848"/>
            <a:ext cx="2520280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26 moved into paid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0426" y="2911921"/>
            <a:ext cx="2520280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30 bought a PC, laptop, tablet or phone with internet access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2200" y="3921190"/>
            <a:ext cx="2520280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53 set up an email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9539" y="3921190"/>
            <a:ext cx="2520280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25 started using internet banking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21974" y="4240895"/>
            <a:ext cx="2520280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£3580 saved on utility bills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1141" y="5321015"/>
            <a:ext cx="2520280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66 reduced priority debts, 54 non-priority debts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72200" y="5321015"/>
            <a:ext cx="2520280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27 opened a bank, building or credit union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30426" y="1702697"/>
            <a:ext cx="2520280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Grants of £16,523 awarded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5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/>
          <a:stretch/>
        </p:blipFill>
        <p:spPr bwMode="auto">
          <a:xfrm>
            <a:off x="467544" y="2132856"/>
            <a:ext cx="6605575" cy="9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00416"/>
            <a:ext cx="5853900" cy="7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5" y="4293096"/>
            <a:ext cx="63282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05" y="5085184"/>
            <a:ext cx="590142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3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59632" y="2204864"/>
            <a:ext cx="6233839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What have we learned?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1713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6676"/>
            <a:ext cx="7044655" cy="479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80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5" y="4581128"/>
            <a:ext cx="7666549" cy="70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7782683" cy="15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9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08004" y="4105056"/>
            <a:ext cx="349238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Independent reps on the board ask helpful questions</a:t>
            </a:r>
            <a:endParaRPr lang="en-GB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115616" y="4076185"/>
            <a:ext cx="3204391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It helps to keep it simple </a:t>
            </a: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1115616" y="1908174"/>
            <a:ext cx="6984776" cy="472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Managing the project</a:t>
            </a:r>
            <a:endParaRPr lang="en-GB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1115617" y="2484509"/>
            <a:ext cx="3271258" cy="1376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Communication is key</a:t>
            </a:r>
            <a:endParaRPr lang="en-GB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4643907" y="2484508"/>
            <a:ext cx="3456485" cy="1376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 shared MIS is a useful tool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4412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95536" y="3068960"/>
            <a:ext cx="2880319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We have lost people at crisis resolution point</a:t>
            </a:r>
            <a:endParaRPr lang="en-GB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1115616" y="1908174"/>
            <a:ext cx="6984776" cy="944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About meeting our results and outcomes</a:t>
            </a: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5364088" y="3212976"/>
            <a:ext cx="2880319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Into work </a:t>
            </a:r>
            <a:r>
              <a:rPr lang="en-GB" sz="3200" dirty="0" err="1" smtClean="0"/>
              <a:t>vs</a:t>
            </a:r>
            <a:r>
              <a:rPr lang="en-GB" sz="3200" dirty="0" smtClean="0"/>
              <a:t> looking for work 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707770" y="4437112"/>
            <a:ext cx="2880319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Others have become dependant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5656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59632" y="1908174"/>
            <a:ext cx="6233839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We haven’t needed to spend much on marketing</a:t>
            </a: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52935"/>
            <a:ext cx="141381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7b44caa-38be-4fbd-9072-89f312c8f950@GBRP26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06" y="4012736"/>
            <a:ext cx="3011642" cy="221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37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7848872" cy="32403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b="1" dirty="0"/>
              <a:t>Who are we </a:t>
            </a:r>
            <a:r>
              <a:rPr lang="en-GB" sz="3600" b="1" dirty="0" smtClean="0"/>
              <a:t>and </a:t>
            </a:r>
            <a:r>
              <a:rPr lang="en-GB" sz="3600" b="1" dirty="0"/>
              <a:t>where do we work?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b="1" dirty="0" smtClean="0"/>
              <a:t>A bit about financial </a:t>
            </a:r>
            <a:r>
              <a:rPr lang="en-GB" sz="3600" b="1" dirty="0"/>
              <a:t>inclusion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b="1" dirty="0"/>
              <a:t>What have we learned?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346622" cy="1905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700530" cy="8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31640" y="2204864"/>
            <a:ext cx="6233839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Sustainable Development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4410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29311"/>
            <a:ext cx="7344816" cy="110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2649661" cy="31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49884"/>
            <a:ext cx="2096813" cy="275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24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9377"/>
            <a:ext cx="6680845" cy="454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1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b="1" dirty="0" smtClean="0"/>
              <a:t>New Horizons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  <a:p>
            <a:pPr marL="0" indent="0">
              <a:lnSpc>
                <a:spcPct val="150000"/>
              </a:lnSpc>
              <a:buNone/>
            </a:pPr>
            <a:endParaRPr lang="en-GB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Part of the Building Better Opportunities programme, funded by the European Social Fund and the National Lottery through the Big Lottery Fund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346622" cy="1905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700530" cy="8519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71" y="1682126"/>
            <a:ext cx="32575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GB" sz="3600" b="1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346622" cy="1905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700530" cy="8519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69" y="1925585"/>
            <a:ext cx="50292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346622" cy="1905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700530" cy="85191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39552" y="2240564"/>
            <a:ext cx="2124466" cy="34563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Peterborough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New Horizons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EmployAbility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Community Connections North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0169" y="2265581"/>
            <a:ext cx="2124466" cy="345638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Wisbech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New Horizons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EmployAbility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Community Connections North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Community Led ESF funded employability projects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8224" y="2265581"/>
            <a:ext cx="2124466" cy="34563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Kings Lynn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New Horizons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EmployAbility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Two other BBO’s from the Suffolk LEP</a:t>
            </a:r>
          </a:p>
        </p:txBody>
      </p:sp>
    </p:spTree>
    <p:extLst>
      <p:ext uri="{BB962C8B-B14F-4D97-AF65-F5344CB8AC3E}">
        <p14:creationId xmlns:p14="http://schemas.microsoft.com/office/powerpoint/2010/main" val="23064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40610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GB" sz="3600" b="1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346622" cy="1905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700530" cy="8519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59" y="2276872"/>
            <a:ext cx="7023241" cy="38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124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6" y="-1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7332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Cognitive bandwidth – Mani et al http://science.sciencemag.org/content/341/6149/976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31173"/>
            <a:ext cx="4505698" cy="296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48478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Why help with money in an employability programme? 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1534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55776" y="2204864"/>
            <a:ext cx="4176464" cy="194421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RECOVERY COLLEGE EAST</a:t>
            </a:r>
          </a:p>
          <a:p>
            <a:pPr algn="ctr"/>
            <a:r>
              <a:rPr lang="en-GB" sz="1600" dirty="0" smtClean="0"/>
              <a:t>Don’t compare  – treat me as an individual</a:t>
            </a:r>
          </a:p>
          <a:p>
            <a:pPr algn="ctr"/>
            <a:r>
              <a:rPr lang="en-GB" sz="1600" dirty="0" smtClean="0"/>
              <a:t>Help me find safety buffers</a:t>
            </a:r>
          </a:p>
          <a:p>
            <a:pPr algn="ctr"/>
            <a:r>
              <a:rPr lang="en-GB" sz="1600" dirty="0" smtClean="0"/>
              <a:t>Don’t ask ‘what’s wrong’ – ask ‘what helps’</a:t>
            </a:r>
          </a:p>
          <a:p>
            <a:pPr algn="ctr"/>
            <a:r>
              <a:rPr lang="en-GB" sz="1600" dirty="0" smtClean="0"/>
              <a:t>Take at my pace</a:t>
            </a:r>
          </a:p>
          <a:p>
            <a:pPr algn="ctr"/>
            <a:r>
              <a:rPr lang="en-GB" sz="1600" dirty="0" smtClean="0"/>
              <a:t>Trust me when I tell you my priorities</a:t>
            </a:r>
          </a:p>
          <a:p>
            <a:pPr algn="ctr"/>
            <a:r>
              <a:rPr lang="en-GB" sz="1600" dirty="0" smtClean="0"/>
              <a:t>Don’t make assumptions – things change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55776" y="4437112"/>
            <a:ext cx="4176464" cy="20162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MONEY ADVICE SERVICE</a:t>
            </a:r>
          </a:p>
          <a:p>
            <a:pPr algn="ctr"/>
            <a:r>
              <a:rPr lang="en-GB" sz="1600" dirty="0" smtClean="0"/>
              <a:t>Fears about being judged</a:t>
            </a:r>
          </a:p>
          <a:p>
            <a:pPr algn="ctr"/>
            <a:r>
              <a:rPr lang="en-GB" sz="1600" dirty="0" smtClean="0"/>
              <a:t>Unlikely to engage on a bad day</a:t>
            </a:r>
          </a:p>
          <a:p>
            <a:pPr algn="ctr"/>
            <a:r>
              <a:rPr lang="en-GB" sz="1600" dirty="0" smtClean="0"/>
              <a:t>Treat me as individual</a:t>
            </a:r>
          </a:p>
          <a:p>
            <a:pPr algn="ctr"/>
            <a:r>
              <a:rPr lang="en-GB" sz="1600" dirty="0" smtClean="0"/>
              <a:t>Want personalised help but not personal questions up front </a:t>
            </a:r>
          </a:p>
          <a:p>
            <a:pPr algn="ctr"/>
            <a:r>
              <a:rPr lang="en-GB" sz="1600" dirty="0" smtClean="0"/>
              <a:t>No one  size fits all</a:t>
            </a:r>
          </a:p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346622" cy="19050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528686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2700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06" y="-16296"/>
            <a:ext cx="3346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348880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People in poverty performed better in tests if they had been asked to recall a proud moment or past achievement </a:t>
            </a:r>
          </a:p>
          <a:p>
            <a:r>
              <a:rPr lang="en-GB" sz="3600" dirty="0" smtClean="0"/>
              <a:t>(Hal, Zhao and </a:t>
            </a:r>
            <a:r>
              <a:rPr lang="en-GB" sz="3600" dirty="0" err="1" smtClean="0"/>
              <a:t>Shafir</a:t>
            </a:r>
            <a:r>
              <a:rPr lang="en-GB" sz="3600" dirty="0" smtClean="0"/>
              <a:t>, 2014)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3341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502</Words>
  <Application>Microsoft Office PowerPoint</Application>
  <PresentationFormat>On-screen Show (4:3)</PresentationFormat>
  <Paragraphs>114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McAulay</dc:creator>
  <cp:lastModifiedBy>Laura Kite</cp:lastModifiedBy>
  <cp:revision>40</cp:revision>
  <dcterms:created xsi:type="dcterms:W3CDTF">2018-02-14T12:59:16Z</dcterms:created>
  <dcterms:modified xsi:type="dcterms:W3CDTF">2018-12-12T09:12:04Z</dcterms:modified>
</cp:coreProperties>
</file>