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4" r:id="rId2"/>
    <p:sldId id="307" r:id="rId3"/>
    <p:sldId id="299" r:id="rId4"/>
    <p:sldId id="300" r:id="rId5"/>
    <p:sldId id="295" r:id="rId6"/>
    <p:sldId id="301" r:id="rId7"/>
    <p:sldId id="302" r:id="rId8"/>
    <p:sldId id="309" r:id="rId9"/>
    <p:sldId id="303" r:id="rId10"/>
    <p:sldId id="304" r:id="rId11"/>
    <p:sldId id="305" r:id="rId12"/>
    <p:sldId id="296" r:id="rId13"/>
    <p:sldId id="311" r:id="rId14"/>
    <p:sldId id="294" r:id="rId15"/>
    <p:sldId id="306" r:id="rId16"/>
    <p:sldId id="312"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C78A2F-3909-40E2-9C3B-38796C7AF00D}">
          <p14:sldIdLst>
            <p14:sldId id="284"/>
            <p14:sldId id="307"/>
            <p14:sldId id="299"/>
            <p14:sldId id="300"/>
            <p14:sldId id="295"/>
            <p14:sldId id="301"/>
            <p14:sldId id="302"/>
            <p14:sldId id="309"/>
            <p14:sldId id="303"/>
            <p14:sldId id="304"/>
            <p14:sldId id="305"/>
            <p14:sldId id="296"/>
            <p14:sldId id="311"/>
            <p14:sldId id="294"/>
            <p14:sldId id="306"/>
            <p14:sldId id="3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160"/>
    <a:srgbClr val="008530"/>
    <a:srgbClr val="5A287D"/>
    <a:srgbClr val="E9540D"/>
    <a:srgbClr val="5053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79374" autoAdjust="0"/>
  </p:normalViewPr>
  <p:slideViewPr>
    <p:cSldViewPr snapToGrid="0">
      <p:cViewPr varScale="1">
        <p:scale>
          <a:sx n="85" d="100"/>
          <a:sy n="85" d="100"/>
        </p:scale>
        <p:origin x="612" y="96"/>
      </p:cViewPr>
      <p:guideLst/>
    </p:cSldViewPr>
  </p:slideViewPr>
  <p:notesTextViewPr>
    <p:cViewPr>
      <p:scale>
        <a:sx n="1" d="1"/>
        <a:sy n="1" d="1"/>
      </p:scale>
      <p:origin x="0" y="0"/>
    </p:cViewPr>
  </p:notesTextViewPr>
  <p:sorterViewPr>
    <p:cViewPr>
      <p:scale>
        <a:sx n="100" d="100"/>
        <a:sy n="100" d="100"/>
      </p:scale>
      <p:origin x="0" y="-6786"/>
    </p:cViewPr>
  </p:sorterViewPr>
  <p:notesViewPr>
    <p:cSldViewPr snapToGrid="0">
      <p:cViewPr varScale="1">
        <p:scale>
          <a:sx n="78" d="100"/>
          <a:sy n="78" d="100"/>
        </p:scale>
        <p:origin x="312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CB093F8-6FFC-426E-885B-5B86DDCDB57B}" type="datetimeFigureOut">
              <a:rPr lang="en-GB" smtClean="0"/>
              <a:t>28/11/2018</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lgn="r"/>
            <a:r>
              <a:rPr lang="en-GB" dirty="0"/>
              <a:t>Building Better Opportunities</a:t>
            </a:r>
          </a:p>
          <a:p>
            <a:r>
              <a:rPr lang="en-GB" dirty="0"/>
              <a:t> </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C6DC095-AD23-4CA5-8FDE-1ABD03C5F3FB}" type="slidenum">
              <a:rPr lang="en-GB" smtClean="0"/>
              <a:t>‹#›</a:t>
            </a:fld>
            <a:endParaRPr lang="en-GB" dirty="0"/>
          </a:p>
        </p:txBody>
      </p:sp>
    </p:spTree>
    <p:extLst>
      <p:ext uri="{BB962C8B-B14F-4D97-AF65-F5344CB8AC3E}">
        <p14:creationId xmlns:p14="http://schemas.microsoft.com/office/powerpoint/2010/main" val="4006500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86C641-3905-4BFA-9102-07636B937834}" type="datetimeFigureOut">
              <a:rPr lang="en-GB" smtClean="0"/>
              <a:t>28/11/2018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DC922AB-0B15-4497-BE09-E174D4BD6B9B}" type="slidenum">
              <a:rPr lang="en-GB" smtClean="0"/>
              <a:t>‹#›</a:t>
            </a:fld>
            <a:endParaRPr lang="en-GB" dirty="0"/>
          </a:p>
        </p:txBody>
      </p:sp>
    </p:spTree>
    <p:extLst>
      <p:ext uri="{BB962C8B-B14F-4D97-AF65-F5344CB8AC3E}">
        <p14:creationId xmlns:p14="http://schemas.microsoft.com/office/powerpoint/2010/main" val="231593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922AB-0B15-4497-BE09-E174D4BD6B9B}" type="slidenum">
              <a:rPr lang="en-GB" smtClean="0"/>
              <a:t>1</a:t>
            </a:fld>
            <a:endParaRPr lang="en-GB" dirty="0"/>
          </a:p>
        </p:txBody>
      </p:sp>
    </p:spTree>
    <p:extLst>
      <p:ext uri="{BB962C8B-B14F-4D97-AF65-F5344CB8AC3E}">
        <p14:creationId xmlns:p14="http://schemas.microsoft.com/office/powerpoint/2010/main" val="531579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62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922AB-0B15-4497-BE09-E174D4BD6B9B}" type="slidenum">
              <a:rPr lang="en-GB" smtClean="0"/>
              <a:t>14</a:t>
            </a:fld>
            <a:endParaRPr lang="en-GB" dirty="0"/>
          </a:p>
        </p:txBody>
      </p:sp>
    </p:spTree>
    <p:extLst>
      <p:ext uri="{BB962C8B-B14F-4D97-AF65-F5344CB8AC3E}">
        <p14:creationId xmlns:p14="http://schemas.microsoft.com/office/powerpoint/2010/main" val="303587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922AB-0B15-4497-BE09-E174D4BD6B9B}" type="slidenum">
              <a:rPr lang="en-GB" smtClean="0"/>
              <a:t>3</a:t>
            </a:fld>
            <a:endParaRPr lang="en-GB" dirty="0"/>
          </a:p>
        </p:txBody>
      </p:sp>
    </p:spTree>
    <p:extLst>
      <p:ext uri="{BB962C8B-B14F-4D97-AF65-F5344CB8AC3E}">
        <p14:creationId xmlns:p14="http://schemas.microsoft.com/office/powerpoint/2010/main" val="5072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922AB-0B15-4497-BE09-E174D4BD6B9B}" type="slidenum">
              <a:rPr lang="en-GB" smtClean="0"/>
              <a:t>4</a:t>
            </a:fld>
            <a:endParaRPr lang="en-GB" dirty="0"/>
          </a:p>
        </p:txBody>
      </p:sp>
    </p:spTree>
    <p:extLst>
      <p:ext uri="{BB962C8B-B14F-4D97-AF65-F5344CB8AC3E}">
        <p14:creationId xmlns:p14="http://schemas.microsoft.com/office/powerpoint/2010/main" val="60515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922AB-0B15-4497-BE09-E174D4BD6B9B}" type="slidenum">
              <a:rPr lang="en-GB" smtClean="0"/>
              <a:t>5</a:t>
            </a:fld>
            <a:endParaRPr lang="en-GB" dirty="0"/>
          </a:p>
        </p:txBody>
      </p:sp>
    </p:spTree>
    <p:extLst>
      <p:ext uri="{BB962C8B-B14F-4D97-AF65-F5344CB8AC3E}">
        <p14:creationId xmlns:p14="http://schemas.microsoft.com/office/powerpoint/2010/main" val="85137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922AB-0B15-4497-BE09-E174D4BD6B9B}" type="slidenum">
              <a:rPr lang="en-GB" smtClean="0"/>
              <a:t>6</a:t>
            </a:fld>
            <a:endParaRPr lang="en-GB" dirty="0"/>
          </a:p>
        </p:txBody>
      </p:sp>
    </p:spTree>
    <p:extLst>
      <p:ext uri="{BB962C8B-B14F-4D97-AF65-F5344CB8AC3E}">
        <p14:creationId xmlns:p14="http://schemas.microsoft.com/office/powerpoint/2010/main" val="72680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922AB-0B15-4497-BE09-E174D4BD6B9B}" type="slidenum">
              <a:rPr lang="en-GB" smtClean="0"/>
              <a:t>7</a:t>
            </a:fld>
            <a:endParaRPr lang="en-GB" dirty="0"/>
          </a:p>
        </p:txBody>
      </p:sp>
    </p:spTree>
    <p:extLst>
      <p:ext uri="{BB962C8B-B14F-4D97-AF65-F5344CB8AC3E}">
        <p14:creationId xmlns:p14="http://schemas.microsoft.com/office/powerpoint/2010/main" val="2258923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01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05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71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50535A"/>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D5FD2C62-B419-409B-A0DE-2EBA99F3F3C5}" type="datetimeFigureOut">
              <a:rPr lang="en-GB" smtClean="0"/>
              <a:t>28/11/2018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8924BF9-54DA-4CBF-B436-875C0C1CF8E0}" type="slidenum">
              <a:rPr lang="en-GB" smtClean="0"/>
              <a:t>‹#›</a:t>
            </a:fld>
            <a:endParaRPr lang="en-GB" dirty="0"/>
          </a:p>
        </p:txBody>
      </p:sp>
      <p:sp>
        <p:nvSpPr>
          <p:cNvPr id="7" name="Flowchart: Process 6">
            <a:extLst>
              <a:ext uri="{FF2B5EF4-FFF2-40B4-BE49-F238E27FC236}">
                <a16:creationId xmlns:a16="http://schemas.microsoft.com/office/drawing/2014/main" id="{9A962ED0-40BE-4BCF-8F7A-458F48C5FF3F}"/>
              </a:ext>
            </a:extLst>
          </p:cNvPr>
          <p:cNvSpPr/>
          <p:nvPr userDrawn="1"/>
        </p:nvSpPr>
        <p:spPr>
          <a:xfrm>
            <a:off x="0" y="6721474"/>
            <a:ext cx="12192000" cy="136525"/>
          </a:xfrm>
          <a:prstGeom prst="flowChartProcess">
            <a:avLst/>
          </a:prstGeom>
          <a:solidFill>
            <a:srgbClr val="50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397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FD2C62-B419-409B-A0DE-2EBA99F3F3C5}" type="datetimeFigureOut">
              <a:rPr lang="en-GB" smtClean="0"/>
              <a:t>28/11/2018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8924BF9-54DA-4CBF-B436-875C0C1CF8E0}" type="slidenum">
              <a:rPr lang="en-GB" smtClean="0"/>
              <a:t>‹#›</a:t>
            </a:fld>
            <a:endParaRPr lang="en-GB" dirty="0"/>
          </a:p>
        </p:txBody>
      </p:sp>
      <p:sp>
        <p:nvSpPr>
          <p:cNvPr id="8" name="Flowchart: Process 7">
            <a:extLst>
              <a:ext uri="{FF2B5EF4-FFF2-40B4-BE49-F238E27FC236}">
                <a16:creationId xmlns:a16="http://schemas.microsoft.com/office/drawing/2014/main" id="{80352C39-4558-476C-9BE3-A4815F55A9A5}"/>
              </a:ext>
            </a:extLst>
          </p:cNvPr>
          <p:cNvSpPr/>
          <p:nvPr userDrawn="1"/>
        </p:nvSpPr>
        <p:spPr>
          <a:xfrm>
            <a:off x="5687" y="6721475"/>
            <a:ext cx="12192000" cy="136525"/>
          </a:xfrm>
          <a:prstGeom prst="flowChartProcess">
            <a:avLst/>
          </a:prstGeom>
          <a:solidFill>
            <a:srgbClr val="50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26DF2D44-2E7B-46A9-A4A3-0763FFB72E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7112" y="89338"/>
            <a:ext cx="3428213" cy="1634251"/>
          </a:xfrm>
          <a:prstGeom prst="rect">
            <a:avLst/>
          </a:prstGeom>
        </p:spPr>
      </p:pic>
      <p:pic>
        <p:nvPicPr>
          <p:cNvPr id="10" name="Picture 9">
            <a:extLst>
              <a:ext uri="{FF2B5EF4-FFF2-40B4-BE49-F238E27FC236}">
                <a16:creationId xmlns:a16="http://schemas.microsoft.com/office/drawing/2014/main" id="{DCF096C4-5E1D-45B7-95B8-0CFE49D1CE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8483" y="5794371"/>
            <a:ext cx="7579057" cy="927102"/>
          </a:xfrm>
          <a:prstGeom prst="rect">
            <a:avLst/>
          </a:prstGeom>
        </p:spPr>
      </p:pic>
    </p:spTree>
    <p:extLst>
      <p:ext uri="{BB962C8B-B14F-4D97-AF65-F5344CB8AC3E}">
        <p14:creationId xmlns:p14="http://schemas.microsoft.com/office/powerpoint/2010/main" val="401067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015888" cy="5811838"/>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FD2C62-B419-409B-A0DE-2EBA99F3F3C5}" type="datetimeFigureOut">
              <a:rPr lang="en-GB" smtClean="0"/>
              <a:t>28/11/2018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8924BF9-54DA-4CBF-B436-875C0C1CF8E0}" type="slidenum">
              <a:rPr lang="en-GB" smtClean="0"/>
              <a:t>‹#›</a:t>
            </a:fld>
            <a:endParaRPr lang="en-GB" dirty="0"/>
          </a:p>
        </p:txBody>
      </p:sp>
      <p:pic>
        <p:nvPicPr>
          <p:cNvPr id="8" name="Picture 7">
            <a:extLst>
              <a:ext uri="{FF2B5EF4-FFF2-40B4-BE49-F238E27FC236}">
                <a16:creationId xmlns:a16="http://schemas.microsoft.com/office/drawing/2014/main" id="{F4356150-6EBE-4320-B1F3-222B99F8A9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520386" y="4325981"/>
            <a:ext cx="3428213" cy="1634251"/>
          </a:xfrm>
          <a:prstGeom prst="rect">
            <a:avLst/>
          </a:prstGeom>
        </p:spPr>
      </p:pic>
      <p:pic>
        <p:nvPicPr>
          <p:cNvPr id="9" name="Picture 8">
            <a:extLst>
              <a:ext uri="{FF2B5EF4-FFF2-40B4-BE49-F238E27FC236}">
                <a16:creationId xmlns:a16="http://schemas.microsoft.com/office/drawing/2014/main" id="{712D0949-B38B-4ABE-B214-99EB52A6F0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114465" y="3112358"/>
            <a:ext cx="5177098" cy="633284"/>
          </a:xfrm>
          <a:prstGeom prst="rect">
            <a:avLst/>
          </a:prstGeom>
        </p:spPr>
      </p:pic>
    </p:spTree>
    <p:extLst>
      <p:ext uri="{BB962C8B-B14F-4D97-AF65-F5344CB8AC3E}">
        <p14:creationId xmlns:p14="http://schemas.microsoft.com/office/powerpoint/2010/main" val="64127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0750"/>
          </a:xfrm>
        </p:spPr>
        <p:txBody>
          <a:bodyPr/>
          <a:lstStyle/>
          <a:p>
            <a:endParaRPr lang="en-GB" dirty="0"/>
          </a:p>
        </p:txBody>
      </p:sp>
      <p:sp>
        <p:nvSpPr>
          <p:cNvPr id="3" name="Content Placeholder 2"/>
          <p:cNvSpPr>
            <a:spLocks noGrp="1"/>
          </p:cNvSpPr>
          <p:nvPr>
            <p:ph idx="1"/>
          </p:nvPr>
        </p:nvSpPr>
        <p:spPr>
          <a:xfrm>
            <a:off x="838200" y="1562101"/>
            <a:ext cx="10515600" cy="39814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5FD2C62-B419-409B-A0DE-2EBA99F3F3C5}" type="datetimeFigureOut">
              <a:rPr lang="en-GB" smtClean="0"/>
              <a:t>28/11/2018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8924BF9-54DA-4CBF-B436-875C0C1CF8E0}" type="slidenum">
              <a:rPr lang="en-GB" smtClean="0"/>
              <a:t>‹#›</a:t>
            </a:fld>
            <a:endParaRPr lang="en-GB" dirty="0"/>
          </a:p>
        </p:txBody>
      </p:sp>
      <p:sp>
        <p:nvSpPr>
          <p:cNvPr id="9" name="Flowchart: Process 8">
            <a:extLst>
              <a:ext uri="{FF2B5EF4-FFF2-40B4-BE49-F238E27FC236}">
                <a16:creationId xmlns:a16="http://schemas.microsoft.com/office/drawing/2014/main" id="{7FD1356F-EC39-4B51-8695-FEDD7541CCCA}"/>
              </a:ext>
            </a:extLst>
          </p:cNvPr>
          <p:cNvSpPr/>
          <p:nvPr userDrawn="1"/>
        </p:nvSpPr>
        <p:spPr>
          <a:xfrm>
            <a:off x="0" y="6727695"/>
            <a:ext cx="12192000" cy="136525"/>
          </a:xfrm>
          <a:prstGeom prst="flowChartProcess">
            <a:avLst/>
          </a:prstGeom>
          <a:solidFill>
            <a:srgbClr val="50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3AB40A3C-FAAC-4790-A2C6-6E6A31F687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7112" y="89338"/>
            <a:ext cx="3428213" cy="1634251"/>
          </a:xfrm>
          <a:prstGeom prst="rect">
            <a:avLst/>
          </a:prstGeom>
        </p:spPr>
      </p:pic>
      <p:pic>
        <p:nvPicPr>
          <p:cNvPr id="11" name="Picture 10">
            <a:extLst>
              <a:ext uri="{FF2B5EF4-FFF2-40B4-BE49-F238E27FC236}">
                <a16:creationId xmlns:a16="http://schemas.microsoft.com/office/drawing/2014/main" id="{A466839E-133D-435C-A900-35167509A8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8483" y="5794371"/>
            <a:ext cx="7579057" cy="927102"/>
          </a:xfrm>
          <a:prstGeom prst="rect">
            <a:avLst/>
          </a:prstGeom>
        </p:spPr>
      </p:pic>
    </p:spTree>
    <p:extLst>
      <p:ext uri="{BB962C8B-B14F-4D97-AF65-F5344CB8AC3E}">
        <p14:creationId xmlns:p14="http://schemas.microsoft.com/office/powerpoint/2010/main" val="329788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67512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FD2C62-B419-409B-A0DE-2EBA99F3F3C5}" type="datetimeFigureOut">
              <a:rPr lang="en-GB" smtClean="0"/>
              <a:t>28/11/2018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8924BF9-54DA-4CBF-B436-875C0C1CF8E0}" type="slidenum">
              <a:rPr lang="en-GB" smtClean="0"/>
              <a:t>‹#›</a:t>
            </a:fld>
            <a:endParaRPr lang="en-GB" dirty="0"/>
          </a:p>
        </p:txBody>
      </p:sp>
      <p:sp>
        <p:nvSpPr>
          <p:cNvPr id="9" name="Flowchart: Process 8">
            <a:extLst>
              <a:ext uri="{FF2B5EF4-FFF2-40B4-BE49-F238E27FC236}">
                <a16:creationId xmlns:a16="http://schemas.microsoft.com/office/drawing/2014/main" id="{3F1F6DA1-FDAC-4D6E-8947-7BA4271AFB69}"/>
              </a:ext>
            </a:extLst>
          </p:cNvPr>
          <p:cNvSpPr/>
          <p:nvPr userDrawn="1"/>
        </p:nvSpPr>
        <p:spPr>
          <a:xfrm>
            <a:off x="0" y="6721474"/>
            <a:ext cx="12192000" cy="136525"/>
          </a:xfrm>
          <a:prstGeom prst="flowChartProcess">
            <a:avLst/>
          </a:prstGeom>
          <a:solidFill>
            <a:srgbClr val="50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5525408B-717B-4416-8A0D-2BF4427C82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7112" y="89338"/>
            <a:ext cx="3428213" cy="1634251"/>
          </a:xfrm>
          <a:prstGeom prst="rect">
            <a:avLst/>
          </a:prstGeom>
        </p:spPr>
      </p:pic>
      <p:pic>
        <p:nvPicPr>
          <p:cNvPr id="11" name="Picture 10">
            <a:extLst>
              <a:ext uri="{FF2B5EF4-FFF2-40B4-BE49-F238E27FC236}">
                <a16:creationId xmlns:a16="http://schemas.microsoft.com/office/drawing/2014/main" id="{A648F023-0BB4-4BE8-83E1-90C3AC4AB5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8483" y="5794371"/>
            <a:ext cx="7579057" cy="927102"/>
          </a:xfrm>
          <a:prstGeom prst="rect">
            <a:avLst/>
          </a:prstGeom>
        </p:spPr>
      </p:pic>
    </p:spTree>
    <p:extLst>
      <p:ext uri="{BB962C8B-B14F-4D97-AF65-F5344CB8AC3E}">
        <p14:creationId xmlns:p14="http://schemas.microsoft.com/office/powerpoint/2010/main" val="30149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6"/>
            <a:ext cx="5181600" cy="355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556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5FD2C62-B419-409B-A0DE-2EBA99F3F3C5}" type="datetimeFigureOut">
              <a:rPr lang="en-GB" smtClean="0"/>
              <a:t>28/11/2018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8924BF9-54DA-4CBF-B436-875C0C1CF8E0}" type="slidenum">
              <a:rPr lang="en-GB" smtClean="0"/>
              <a:t>‹#›</a:t>
            </a:fld>
            <a:endParaRPr lang="en-GB" dirty="0"/>
          </a:p>
        </p:txBody>
      </p:sp>
      <p:sp>
        <p:nvSpPr>
          <p:cNvPr id="9" name="Flowchart: Process 8">
            <a:extLst>
              <a:ext uri="{FF2B5EF4-FFF2-40B4-BE49-F238E27FC236}">
                <a16:creationId xmlns:a16="http://schemas.microsoft.com/office/drawing/2014/main" id="{D5F2E876-BF7B-4E9C-8A10-645497A67D9F}"/>
              </a:ext>
            </a:extLst>
          </p:cNvPr>
          <p:cNvSpPr/>
          <p:nvPr userDrawn="1"/>
        </p:nvSpPr>
        <p:spPr>
          <a:xfrm>
            <a:off x="0" y="6721475"/>
            <a:ext cx="12192000" cy="136525"/>
          </a:xfrm>
          <a:prstGeom prst="flowChartProcess">
            <a:avLst/>
          </a:prstGeom>
          <a:solidFill>
            <a:srgbClr val="50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CB9DBF32-C2FD-4084-93C9-C0AB73501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835" y="5780725"/>
            <a:ext cx="7579057" cy="927102"/>
          </a:xfrm>
          <a:prstGeom prst="rect">
            <a:avLst/>
          </a:prstGeom>
        </p:spPr>
      </p:pic>
      <p:pic>
        <p:nvPicPr>
          <p:cNvPr id="11" name="Picture 10">
            <a:extLst>
              <a:ext uri="{FF2B5EF4-FFF2-40B4-BE49-F238E27FC236}">
                <a16:creationId xmlns:a16="http://schemas.microsoft.com/office/drawing/2014/main" id="{117DB96A-D115-478D-AE9B-06ACE42B21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7112" y="89338"/>
            <a:ext cx="3428213" cy="1634251"/>
          </a:xfrm>
          <a:prstGeom prst="rect">
            <a:avLst/>
          </a:prstGeom>
        </p:spPr>
      </p:pic>
    </p:spTree>
    <p:extLst>
      <p:ext uri="{BB962C8B-B14F-4D97-AF65-F5344CB8AC3E}">
        <p14:creationId xmlns:p14="http://schemas.microsoft.com/office/powerpoint/2010/main" val="8287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47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147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5FD2C62-B419-409B-A0DE-2EBA99F3F3C5}" type="datetimeFigureOut">
              <a:rPr lang="en-GB" smtClean="0"/>
              <a:t>28/11/2018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8924BF9-54DA-4CBF-B436-875C0C1CF8E0}" type="slidenum">
              <a:rPr lang="en-GB" smtClean="0"/>
              <a:t>‹#›</a:t>
            </a:fld>
            <a:endParaRPr lang="en-GB" dirty="0"/>
          </a:p>
        </p:txBody>
      </p:sp>
      <p:sp>
        <p:nvSpPr>
          <p:cNvPr id="11" name="Flowchart: Process 10">
            <a:extLst>
              <a:ext uri="{FF2B5EF4-FFF2-40B4-BE49-F238E27FC236}">
                <a16:creationId xmlns:a16="http://schemas.microsoft.com/office/drawing/2014/main" id="{1D8FF18A-76FC-41B7-BFEC-725A2EC154A9}"/>
              </a:ext>
            </a:extLst>
          </p:cNvPr>
          <p:cNvSpPr/>
          <p:nvPr userDrawn="1"/>
        </p:nvSpPr>
        <p:spPr>
          <a:xfrm>
            <a:off x="0" y="6721475"/>
            <a:ext cx="12192000" cy="136525"/>
          </a:xfrm>
          <a:prstGeom prst="flowChartProcess">
            <a:avLst/>
          </a:prstGeom>
          <a:solidFill>
            <a:srgbClr val="50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A645AE05-54A5-40DB-9F1E-D0657FDCF4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7112" y="89338"/>
            <a:ext cx="3428213" cy="1634251"/>
          </a:xfrm>
          <a:prstGeom prst="rect">
            <a:avLst/>
          </a:prstGeom>
        </p:spPr>
      </p:pic>
      <p:pic>
        <p:nvPicPr>
          <p:cNvPr id="13" name="Picture 12">
            <a:extLst>
              <a:ext uri="{FF2B5EF4-FFF2-40B4-BE49-F238E27FC236}">
                <a16:creationId xmlns:a16="http://schemas.microsoft.com/office/drawing/2014/main" id="{BEE65D47-8C44-490F-B09E-CF4D37296B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8483" y="5794371"/>
            <a:ext cx="7579057" cy="927102"/>
          </a:xfrm>
          <a:prstGeom prst="rect">
            <a:avLst/>
          </a:prstGeom>
        </p:spPr>
      </p:pic>
    </p:spTree>
    <p:extLst>
      <p:ext uri="{BB962C8B-B14F-4D97-AF65-F5344CB8AC3E}">
        <p14:creationId xmlns:p14="http://schemas.microsoft.com/office/powerpoint/2010/main" val="84734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5FD2C62-B419-409B-A0DE-2EBA99F3F3C5}" type="datetimeFigureOut">
              <a:rPr lang="en-GB" smtClean="0"/>
              <a:t>28/11/2018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8924BF9-54DA-4CBF-B436-875C0C1CF8E0}" type="slidenum">
              <a:rPr lang="en-GB" smtClean="0"/>
              <a:t>‹#›</a:t>
            </a:fld>
            <a:endParaRPr lang="en-GB" dirty="0"/>
          </a:p>
        </p:txBody>
      </p:sp>
      <p:sp>
        <p:nvSpPr>
          <p:cNvPr id="7" name="Flowchart: Process 6">
            <a:extLst>
              <a:ext uri="{FF2B5EF4-FFF2-40B4-BE49-F238E27FC236}">
                <a16:creationId xmlns:a16="http://schemas.microsoft.com/office/drawing/2014/main" id="{ED485B3F-7DBA-4569-A3FC-7BA965439C04}"/>
              </a:ext>
            </a:extLst>
          </p:cNvPr>
          <p:cNvSpPr/>
          <p:nvPr userDrawn="1"/>
        </p:nvSpPr>
        <p:spPr>
          <a:xfrm>
            <a:off x="0" y="6721475"/>
            <a:ext cx="12192000" cy="136525"/>
          </a:xfrm>
          <a:prstGeom prst="flowChartProcess">
            <a:avLst/>
          </a:prstGeom>
          <a:solidFill>
            <a:srgbClr val="50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2A2138D4-6D9B-43DC-807F-55000E1701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7112" y="89338"/>
            <a:ext cx="3428213" cy="1634251"/>
          </a:xfrm>
          <a:prstGeom prst="rect">
            <a:avLst/>
          </a:prstGeom>
        </p:spPr>
      </p:pic>
      <p:pic>
        <p:nvPicPr>
          <p:cNvPr id="9" name="Picture 8">
            <a:extLst>
              <a:ext uri="{FF2B5EF4-FFF2-40B4-BE49-F238E27FC236}">
                <a16:creationId xmlns:a16="http://schemas.microsoft.com/office/drawing/2014/main" id="{1549CA6F-3F4B-4EB3-89D5-09ABC65D08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8483" y="5794371"/>
            <a:ext cx="7579057" cy="927102"/>
          </a:xfrm>
          <a:prstGeom prst="rect">
            <a:avLst/>
          </a:prstGeom>
        </p:spPr>
      </p:pic>
    </p:spTree>
    <p:extLst>
      <p:ext uri="{BB962C8B-B14F-4D97-AF65-F5344CB8AC3E}">
        <p14:creationId xmlns:p14="http://schemas.microsoft.com/office/powerpoint/2010/main" val="324240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D2C62-B419-409B-A0DE-2EBA99F3F3C5}" type="datetimeFigureOut">
              <a:rPr lang="en-GB" smtClean="0"/>
              <a:t>28/11/2018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8924BF9-54DA-4CBF-B436-875C0C1CF8E0}" type="slidenum">
              <a:rPr lang="en-GB" smtClean="0"/>
              <a:t>‹#›</a:t>
            </a:fld>
            <a:endParaRPr lang="en-GB" dirty="0"/>
          </a:p>
        </p:txBody>
      </p:sp>
      <p:sp>
        <p:nvSpPr>
          <p:cNvPr id="6" name="Flowchart: Process 5">
            <a:extLst>
              <a:ext uri="{FF2B5EF4-FFF2-40B4-BE49-F238E27FC236}">
                <a16:creationId xmlns:a16="http://schemas.microsoft.com/office/drawing/2014/main" id="{C204A516-B991-494C-9FAE-27C9FFB33827}"/>
              </a:ext>
            </a:extLst>
          </p:cNvPr>
          <p:cNvSpPr/>
          <p:nvPr userDrawn="1"/>
        </p:nvSpPr>
        <p:spPr>
          <a:xfrm>
            <a:off x="0" y="6721475"/>
            <a:ext cx="12192000" cy="136525"/>
          </a:xfrm>
          <a:prstGeom prst="flowChartProcess">
            <a:avLst/>
          </a:prstGeom>
          <a:solidFill>
            <a:srgbClr val="50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0198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FD2C62-B419-409B-A0DE-2EBA99F3F3C5}" type="datetimeFigureOut">
              <a:rPr lang="en-GB" smtClean="0"/>
              <a:t>28/11/2018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8924BF9-54DA-4CBF-B436-875C0C1CF8E0}" type="slidenum">
              <a:rPr lang="en-GB" smtClean="0"/>
              <a:t>‹#›</a:t>
            </a:fld>
            <a:endParaRPr lang="en-GB" dirty="0"/>
          </a:p>
        </p:txBody>
      </p:sp>
      <p:sp>
        <p:nvSpPr>
          <p:cNvPr id="9" name="Flowchart: Process 8">
            <a:extLst>
              <a:ext uri="{FF2B5EF4-FFF2-40B4-BE49-F238E27FC236}">
                <a16:creationId xmlns:a16="http://schemas.microsoft.com/office/drawing/2014/main" id="{4E6C051C-B17A-436E-B839-56547366F64F}"/>
              </a:ext>
            </a:extLst>
          </p:cNvPr>
          <p:cNvSpPr/>
          <p:nvPr userDrawn="1"/>
        </p:nvSpPr>
        <p:spPr>
          <a:xfrm>
            <a:off x="0" y="6740296"/>
            <a:ext cx="12192000" cy="136525"/>
          </a:xfrm>
          <a:prstGeom prst="flowChartProcess">
            <a:avLst/>
          </a:prstGeom>
          <a:solidFill>
            <a:srgbClr val="50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E1B459EA-C59B-49E4-ABB8-EA83B9019E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7112" y="89338"/>
            <a:ext cx="3428213" cy="1634251"/>
          </a:xfrm>
          <a:prstGeom prst="rect">
            <a:avLst/>
          </a:prstGeom>
        </p:spPr>
      </p:pic>
      <p:pic>
        <p:nvPicPr>
          <p:cNvPr id="11" name="Picture 10">
            <a:extLst>
              <a:ext uri="{FF2B5EF4-FFF2-40B4-BE49-F238E27FC236}">
                <a16:creationId xmlns:a16="http://schemas.microsoft.com/office/drawing/2014/main" id="{0960CBD4-D0F5-4B8A-9F59-FECC4D567A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8483" y="5794371"/>
            <a:ext cx="7579057" cy="927102"/>
          </a:xfrm>
          <a:prstGeom prst="rect">
            <a:avLst/>
          </a:prstGeom>
        </p:spPr>
      </p:pic>
    </p:spTree>
    <p:extLst>
      <p:ext uri="{BB962C8B-B14F-4D97-AF65-F5344CB8AC3E}">
        <p14:creationId xmlns:p14="http://schemas.microsoft.com/office/powerpoint/2010/main" val="366227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FD2C62-B419-409B-A0DE-2EBA99F3F3C5}" type="datetimeFigureOut">
              <a:rPr lang="en-GB" smtClean="0"/>
              <a:t>28/11/2018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8924BF9-54DA-4CBF-B436-875C0C1CF8E0}" type="slidenum">
              <a:rPr lang="en-GB" smtClean="0"/>
              <a:t>‹#›</a:t>
            </a:fld>
            <a:endParaRPr lang="en-GB" dirty="0"/>
          </a:p>
        </p:txBody>
      </p:sp>
      <p:sp>
        <p:nvSpPr>
          <p:cNvPr id="9" name="Flowchart: Process 8">
            <a:extLst>
              <a:ext uri="{FF2B5EF4-FFF2-40B4-BE49-F238E27FC236}">
                <a16:creationId xmlns:a16="http://schemas.microsoft.com/office/drawing/2014/main" id="{6E0D0D61-DC3E-47A7-85D2-862985287761}"/>
              </a:ext>
            </a:extLst>
          </p:cNvPr>
          <p:cNvSpPr/>
          <p:nvPr userDrawn="1"/>
        </p:nvSpPr>
        <p:spPr>
          <a:xfrm>
            <a:off x="0" y="6721475"/>
            <a:ext cx="12192000" cy="136525"/>
          </a:xfrm>
          <a:prstGeom prst="flowChartProcess">
            <a:avLst/>
          </a:prstGeom>
          <a:solidFill>
            <a:srgbClr val="50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7A5C25CF-95BC-42A6-A3B7-4F31186C70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7112" y="89338"/>
            <a:ext cx="3428213" cy="1634251"/>
          </a:xfrm>
          <a:prstGeom prst="rect">
            <a:avLst/>
          </a:prstGeom>
        </p:spPr>
      </p:pic>
      <p:pic>
        <p:nvPicPr>
          <p:cNvPr id="11" name="Picture 10">
            <a:extLst>
              <a:ext uri="{FF2B5EF4-FFF2-40B4-BE49-F238E27FC236}">
                <a16:creationId xmlns:a16="http://schemas.microsoft.com/office/drawing/2014/main" id="{036314BA-6327-4894-B8B7-42D7544080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8483" y="5794371"/>
            <a:ext cx="7579057" cy="927102"/>
          </a:xfrm>
          <a:prstGeom prst="rect">
            <a:avLst/>
          </a:prstGeom>
        </p:spPr>
      </p:pic>
    </p:spTree>
    <p:extLst>
      <p:ext uri="{BB962C8B-B14F-4D97-AF65-F5344CB8AC3E}">
        <p14:creationId xmlns:p14="http://schemas.microsoft.com/office/powerpoint/2010/main" val="376581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0016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D2C62-B419-409B-A0DE-2EBA99F3F3C5}" type="datetimeFigureOut">
              <a:rPr lang="en-GB" smtClean="0"/>
              <a:t>28/11/2018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24BF9-54DA-4CBF-B436-875C0C1CF8E0}" type="slidenum">
              <a:rPr lang="en-GB" smtClean="0"/>
              <a:t>‹#›</a:t>
            </a:fld>
            <a:endParaRPr lang="en-GB" dirty="0"/>
          </a:p>
        </p:txBody>
      </p:sp>
      <p:pic>
        <p:nvPicPr>
          <p:cNvPr id="9" name="Picture 8">
            <a:extLst>
              <a:ext uri="{FF2B5EF4-FFF2-40B4-BE49-F238E27FC236}">
                <a16:creationId xmlns:a16="http://schemas.microsoft.com/office/drawing/2014/main" id="{5E53EAB5-9D23-4816-9DA6-162B709CEC9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38483" y="5794371"/>
            <a:ext cx="7579057" cy="927102"/>
          </a:xfrm>
          <a:prstGeom prst="rect">
            <a:avLst/>
          </a:prstGeom>
        </p:spPr>
      </p:pic>
      <p:pic>
        <p:nvPicPr>
          <p:cNvPr id="10" name="Picture 9">
            <a:extLst>
              <a:ext uri="{FF2B5EF4-FFF2-40B4-BE49-F238E27FC236}">
                <a16:creationId xmlns:a16="http://schemas.microsoft.com/office/drawing/2014/main" id="{11848D15-9B84-4070-AA9B-D9062016FD1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697112" y="89338"/>
            <a:ext cx="3428213" cy="1634251"/>
          </a:xfrm>
          <a:prstGeom prst="rect">
            <a:avLst/>
          </a:prstGeom>
        </p:spPr>
      </p:pic>
      <p:sp>
        <p:nvSpPr>
          <p:cNvPr id="11" name="Flowchart: Process 10">
            <a:extLst>
              <a:ext uri="{FF2B5EF4-FFF2-40B4-BE49-F238E27FC236}">
                <a16:creationId xmlns:a16="http://schemas.microsoft.com/office/drawing/2014/main" id="{6F07C90A-90C6-43D1-8FD3-2EE01055B0BF}"/>
              </a:ext>
            </a:extLst>
          </p:cNvPr>
          <p:cNvSpPr/>
          <p:nvPr userDrawn="1"/>
        </p:nvSpPr>
        <p:spPr>
          <a:xfrm>
            <a:off x="0" y="6721474"/>
            <a:ext cx="12192000" cy="136525"/>
          </a:xfrm>
          <a:prstGeom prst="flowChartProcess">
            <a:avLst/>
          </a:prstGeom>
          <a:solidFill>
            <a:srgbClr val="50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1727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5053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849" y="1438275"/>
            <a:ext cx="10278737" cy="4138613"/>
          </a:xfrm>
        </p:spPr>
        <p:txBody>
          <a:bodyPr>
            <a:normAutofit/>
          </a:bodyPr>
          <a:lstStyle/>
          <a:p>
            <a:pPr marL="0" indent="0" algn="ctr">
              <a:buNone/>
            </a:pPr>
            <a:endParaRPr lang="en-GB" sz="6600" dirty="0"/>
          </a:p>
          <a:p>
            <a:pPr marL="0" indent="0" algn="ctr">
              <a:buNone/>
            </a:pPr>
            <a:r>
              <a:rPr lang="en-GB" sz="5000" dirty="0">
                <a:solidFill>
                  <a:srgbClr val="50535A"/>
                </a:solidFill>
              </a:rPr>
              <a:t>Building Better Opportunities </a:t>
            </a:r>
          </a:p>
          <a:p>
            <a:pPr marL="0" indent="0" algn="ctr">
              <a:buNone/>
            </a:pPr>
            <a:r>
              <a:rPr lang="en-GB" sz="5000" dirty="0">
                <a:solidFill>
                  <a:srgbClr val="50535A"/>
                </a:solidFill>
              </a:rPr>
              <a:t>Lancashire </a:t>
            </a:r>
          </a:p>
          <a:p>
            <a:pPr marL="0" indent="0" algn="ctr">
              <a:buNone/>
            </a:pPr>
            <a:r>
              <a:rPr lang="en-GB" sz="5000" dirty="0">
                <a:solidFill>
                  <a:schemeClr val="tx1">
                    <a:lumMod val="85000"/>
                    <a:lumOff val="15000"/>
                  </a:schemeClr>
                </a:solidFill>
              </a:rPr>
              <a:t>Learning Event</a:t>
            </a:r>
          </a:p>
        </p:txBody>
      </p:sp>
      <p:pic>
        <p:nvPicPr>
          <p:cNvPr id="8" name="Picture 7">
            <a:extLst>
              <a:ext uri="{FF2B5EF4-FFF2-40B4-BE49-F238E27FC236}">
                <a16:creationId xmlns:a16="http://schemas.microsoft.com/office/drawing/2014/main" id="{10F6E019-1194-423F-A97B-D999CE67F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274" y="89338"/>
            <a:ext cx="4172052" cy="1988844"/>
          </a:xfrm>
          <a:prstGeom prst="rect">
            <a:avLst/>
          </a:prstGeom>
        </p:spPr>
      </p:pic>
      <p:pic>
        <p:nvPicPr>
          <p:cNvPr id="4" name="Picture 3">
            <a:extLst>
              <a:ext uri="{FF2B5EF4-FFF2-40B4-BE49-F238E27FC236}">
                <a16:creationId xmlns:a16="http://schemas.microsoft.com/office/drawing/2014/main" id="{C1784AC3-0CC4-4ECF-BFE7-4F20C3A44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29" y="424154"/>
            <a:ext cx="2078119" cy="1014122"/>
          </a:xfrm>
          <a:prstGeom prst="rect">
            <a:avLst/>
          </a:prstGeom>
        </p:spPr>
      </p:pic>
    </p:spTree>
    <p:extLst>
      <p:ext uri="{BB962C8B-B14F-4D97-AF65-F5344CB8AC3E}">
        <p14:creationId xmlns:p14="http://schemas.microsoft.com/office/powerpoint/2010/main" val="333281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08" y="206173"/>
            <a:ext cx="10515600" cy="920750"/>
          </a:xfrm>
        </p:spPr>
        <p:txBody>
          <a:bodyPr>
            <a:normAutofit/>
          </a:bodyPr>
          <a:lstStyle/>
          <a:p>
            <a:r>
              <a:rPr lang="en-GB" sz="4000" b="0" dirty="0">
                <a:latin typeface="+mn-lt"/>
              </a:rPr>
              <a:t>Our Evaluation</a:t>
            </a:r>
          </a:p>
        </p:txBody>
      </p:sp>
      <p:sp>
        <p:nvSpPr>
          <p:cNvPr id="3" name="Subtitle 2"/>
          <p:cNvSpPr>
            <a:spLocks noGrp="1"/>
          </p:cNvSpPr>
          <p:nvPr>
            <p:ph idx="1"/>
          </p:nvPr>
        </p:nvSpPr>
        <p:spPr>
          <a:xfrm>
            <a:off x="586408" y="1588588"/>
            <a:ext cx="8120270" cy="4295377"/>
          </a:xfrm>
        </p:spPr>
        <p:txBody>
          <a:bodyPr>
            <a:noAutofit/>
          </a:bodyPr>
          <a:lstStyle/>
          <a:p>
            <a:pPr>
              <a:lnSpc>
                <a:spcPct val="100000"/>
              </a:lnSpc>
              <a:spcBef>
                <a:spcPts val="300"/>
              </a:spcBef>
              <a:spcAft>
                <a:spcPts val="300"/>
              </a:spcAft>
            </a:pPr>
            <a:r>
              <a:rPr lang="en-GB" sz="1700" dirty="0">
                <a:cs typeface="Calibri" panose="020F0502020204030204" pitchFamily="34" charset="0"/>
              </a:rPr>
              <a:t>Participants have received the most wide-ranging support demonstrating the need for holistic support for these most disadvantaged individuals</a:t>
            </a:r>
          </a:p>
          <a:p>
            <a:pPr>
              <a:lnSpc>
                <a:spcPct val="100000"/>
              </a:lnSpc>
              <a:spcBef>
                <a:spcPts val="300"/>
              </a:spcBef>
              <a:spcAft>
                <a:spcPts val="300"/>
              </a:spcAft>
            </a:pPr>
            <a:r>
              <a:rPr lang="en-GB" sz="1700" dirty="0">
                <a:cs typeface="Calibri" panose="020F0502020204030204" pitchFamily="34" charset="0"/>
              </a:rPr>
              <a:t>Partnership has an impressive range of skills, specialist services, and partners that are truly embedded within their communities</a:t>
            </a:r>
          </a:p>
          <a:p>
            <a:pPr>
              <a:lnSpc>
                <a:spcPct val="100000"/>
              </a:lnSpc>
              <a:spcBef>
                <a:spcPts val="300"/>
              </a:spcBef>
              <a:spcAft>
                <a:spcPts val="300"/>
              </a:spcAft>
            </a:pPr>
            <a:r>
              <a:rPr lang="en-GB" sz="1700" dirty="0">
                <a:cs typeface="Calibri" panose="020F0502020204030204" pitchFamily="34" charset="0"/>
              </a:rPr>
              <a:t>When CF participants speak of repeatedly being treated as ‘cattle’, not as an individual, with no respect, it is clear that this project is helping address this – all participants felt respected and cared for</a:t>
            </a:r>
          </a:p>
          <a:p>
            <a:pPr>
              <a:lnSpc>
                <a:spcPct val="100000"/>
              </a:lnSpc>
              <a:spcBef>
                <a:spcPts val="300"/>
              </a:spcBef>
              <a:spcAft>
                <a:spcPts val="300"/>
              </a:spcAft>
            </a:pPr>
            <a:r>
              <a:rPr lang="en-GB" sz="1700" dirty="0">
                <a:cs typeface="Calibri" panose="020F0502020204030204" pitchFamily="34" charset="0"/>
              </a:rPr>
              <a:t>The strong bonds with coaches have been central to this and the ability to be listened to, and supported with, any concerns and issues an individual may be facing, and most importantly, helping them to tackle issues one by one, slowly building confidence, resilience and motivation</a:t>
            </a:r>
          </a:p>
          <a:p>
            <a:pPr>
              <a:lnSpc>
                <a:spcPct val="100000"/>
              </a:lnSpc>
              <a:spcBef>
                <a:spcPts val="300"/>
              </a:spcBef>
              <a:spcAft>
                <a:spcPts val="300"/>
              </a:spcAft>
            </a:pPr>
            <a:r>
              <a:rPr lang="en-GB" sz="1700" b="1" dirty="0">
                <a:cs typeface="Calibri" panose="020F0502020204030204" pitchFamily="34" charset="0"/>
              </a:rPr>
              <a:t>The impact on progression and wellbeing was often profound amongst those involved in the consultation, from just reaffirming to someone there are caring people out there, through to inadvertently saving someone’s life. </a:t>
            </a:r>
          </a:p>
          <a:p>
            <a:pPr marL="0" indent="0">
              <a:spcAft>
                <a:spcPts val="600"/>
              </a:spcAft>
              <a:buNone/>
            </a:pPr>
            <a:endParaRPr lang="en-GB" sz="1400" dirty="0">
              <a:latin typeface="Calibri" panose="020F0502020204030204" pitchFamily="34" charset="0"/>
            </a:endParaRPr>
          </a:p>
          <a:p>
            <a:pPr marL="0" indent="0">
              <a:buNone/>
            </a:pPr>
            <a:endParaRPr lang="en-GB" sz="1400" dirty="0"/>
          </a:p>
        </p:txBody>
      </p:sp>
      <p:sp>
        <p:nvSpPr>
          <p:cNvPr id="4" name="Rectangle 3">
            <a:extLst>
              <a:ext uri="{FF2B5EF4-FFF2-40B4-BE49-F238E27FC236}">
                <a16:creationId xmlns:a16="http://schemas.microsoft.com/office/drawing/2014/main" id="{59119255-FAA2-4C3E-ACBD-31B4FECDCA64}"/>
              </a:ext>
            </a:extLst>
          </p:cNvPr>
          <p:cNvSpPr/>
          <p:nvPr/>
        </p:nvSpPr>
        <p:spPr>
          <a:xfrm>
            <a:off x="586408" y="1126923"/>
            <a:ext cx="2394951" cy="461665"/>
          </a:xfrm>
          <a:prstGeom prst="rect">
            <a:avLst/>
          </a:prstGeom>
        </p:spPr>
        <p:txBody>
          <a:bodyPr wrap="none">
            <a:spAutoFit/>
          </a:bodyPr>
          <a:lstStyle/>
          <a:p>
            <a:pPr>
              <a:spcAft>
                <a:spcPts val="600"/>
              </a:spcAft>
            </a:pPr>
            <a:r>
              <a:rPr lang="en-GB" sz="2400" b="1" dirty="0">
                <a:solidFill>
                  <a:srgbClr val="E9540D"/>
                </a:solidFill>
              </a:rPr>
              <a:t>Changing Futures</a:t>
            </a:r>
            <a:endParaRPr lang="en-GB" sz="2400" dirty="0"/>
          </a:p>
        </p:txBody>
      </p:sp>
      <p:pic>
        <p:nvPicPr>
          <p:cNvPr id="5" name="Picture 4">
            <a:extLst>
              <a:ext uri="{FF2B5EF4-FFF2-40B4-BE49-F238E27FC236}">
                <a16:creationId xmlns:a16="http://schemas.microsoft.com/office/drawing/2014/main" id="{9A7CBA29-2758-46A3-ACC3-035E6A54B6F3}"/>
              </a:ext>
            </a:extLst>
          </p:cNvPr>
          <p:cNvPicPr>
            <a:picLocks noChangeAspect="1"/>
          </p:cNvPicPr>
          <p:nvPr/>
        </p:nvPicPr>
        <p:blipFill rotWithShape="1">
          <a:blip r:embed="rId3">
            <a:extLst>
              <a:ext uri="{28A0092B-C50C-407E-A947-70E740481C1C}">
                <a14:useLocalDpi xmlns:a14="http://schemas.microsoft.com/office/drawing/2010/main" val="0"/>
              </a:ext>
            </a:extLst>
          </a:blip>
          <a:srcRect l="15893" t="62" r="67121" b="73848"/>
          <a:stretch/>
        </p:blipFill>
        <p:spPr>
          <a:xfrm rot="21140655">
            <a:off x="8842831" y="2309454"/>
            <a:ext cx="2915478" cy="22390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773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a:latin typeface="+mn-lt"/>
              </a:rPr>
              <a:t>Our Evaluation</a:t>
            </a:r>
          </a:p>
        </p:txBody>
      </p:sp>
      <p:sp>
        <p:nvSpPr>
          <p:cNvPr id="3" name="Subtitle 2"/>
          <p:cNvSpPr>
            <a:spLocks noGrp="1"/>
          </p:cNvSpPr>
          <p:nvPr>
            <p:ph idx="1"/>
          </p:nvPr>
        </p:nvSpPr>
        <p:spPr>
          <a:xfrm>
            <a:off x="838200" y="1837175"/>
            <a:ext cx="7007087" cy="3981449"/>
          </a:xfrm>
        </p:spPr>
        <p:txBody>
          <a:bodyPr>
            <a:normAutofit fontScale="62500" lnSpcReduction="20000"/>
          </a:bodyPr>
          <a:lstStyle/>
          <a:p>
            <a:pPr>
              <a:lnSpc>
                <a:spcPct val="120000"/>
              </a:lnSpc>
              <a:spcBef>
                <a:spcPts val="600"/>
              </a:spcBef>
              <a:spcAft>
                <a:spcPts val="600"/>
              </a:spcAft>
            </a:pPr>
            <a:r>
              <a:rPr lang="en-GB" altLang="en-US" dirty="0"/>
              <a:t>Some very positive outcomes, but also issues with the delivery model which have exacerbated the challenges in finding and engaging with the target population (particularly economically inactive) to meet ambitious targets.</a:t>
            </a:r>
          </a:p>
          <a:p>
            <a:pPr>
              <a:lnSpc>
                <a:spcPct val="120000"/>
              </a:lnSpc>
              <a:spcBef>
                <a:spcPts val="600"/>
              </a:spcBef>
              <a:spcAft>
                <a:spcPts val="600"/>
              </a:spcAft>
            </a:pPr>
            <a:r>
              <a:rPr lang="en-GB" altLang="en-US" dirty="0"/>
              <a:t>The elements of the support deemed most important and useful have been the motivation/mentoring support and supporting with practical skills such as developing CVs and interview techniques.</a:t>
            </a:r>
          </a:p>
          <a:p>
            <a:pPr>
              <a:lnSpc>
                <a:spcPct val="120000"/>
              </a:lnSpc>
              <a:spcBef>
                <a:spcPts val="600"/>
              </a:spcBef>
              <a:spcAft>
                <a:spcPts val="600"/>
              </a:spcAft>
            </a:pPr>
            <a:r>
              <a:rPr lang="en-GB" altLang="en-US" dirty="0"/>
              <a:t>Often participants are low in self-esteem and the project has supported individuals to develop soft skills as much as practical knowledge and skills; 89% agreed they are more confident now.</a:t>
            </a:r>
          </a:p>
          <a:p>
            <a:pPr>
              <a:lnSpc>
                <a:spcPct val="120000"/>
              </a:lnSpc>
              <a:spcBef>
                <a:spcPts val="600"/>
              </a:spcBef>
              <a:spcAft>
                <a:spcPts val="600"/>
              </a:spcAft>
            </a:pPr>
            <a:r>
              <a:rPr lang="en-GB" altLang="en-US" dirty="0"/>
              <a:t>The fact that the project offers tailored support with no particular time-pressure is also seen as a strength.</a:t>
            </a:r>
            <a:endParaRPr lang="en-GB" dirty="0"/>
          </a:p>
        </p:txBody>
      </p:sp>
      <p:sp>
        <p:nvSpPr>
          <p:cNvPr id="4" name="Rectangle 3">
            <a:extLst>
              <a:ext uri="{FF2B5EF4-FFF2-40B4-BE49-F238E27FC236}">
                <a16:creationId xmlns:a16="http://schemas.microsoft.com/office/drawing/2014/main" id="{FB0020DD-83F0-4743-9818-C9455F94EE4A}"/>
              </a:ext>
            </a:extLst>
          </p:cNvPr>
          <p:cNvSpPr/>
          <p:nvPr/>
        </p:nvSpPr>
        <p:spPr>
          <a:xfrm>
            <a:off x="838200" y="1192769"/>
            <a:ext cx="2648354" cy="461665"/>
          </a:xfrm>
          <a:prstGeom prst="rect">
            <a:avLst/>
          </a:prstGeom>
        </p:spPr>
        <p:txBody>
          <a:bodyPr wrap="none">
            <a:spAutoFit/>
          </a:bodyPr>
          <a:lstStyle/>
          <a:p>
            <a:pPr>
              <a:spcAft>
                <a:spcPts val="600"/>
              </a:spcAft>
            </a:pPr>
            <a:r>
              <a:rPr lang="en-GB" sz="2400" b="1" dirty="0">
                <a:solidFill>
                  <a:srgbClr val="008530"/>
                </a:solidFill>
              </a:rPr>
              <a:t>Age of Opportunity</a:t>
            </a:r>
          </a:p>
        </p:txBody>
      </p:sp>
      <p:pic>
        <p:nvPicPr>
          <p:cNvPr id="5" name="Picture 4">
            <a:extLst>
              <a:ext uri="{FF2B5EF4-FFF2-40B4-BE49-F238E27FC236}">
                <a16:creationId xmlns:a16="http://schemas.microsoft.com/office/drawing/2014/main" id="{FF017C76-3C9B-41DD-96FD-DE2EB3DC2C30}"/>
              </a:ext>
            </a:extLst>
          </p:cNvPr>
          <p:cNvPicPr>
            <a:picLocks noChangeAspect="1"/>
          </p:cNvPicPr>
          <p:nvPr/>
        </p:nvPicPr>
        <p:blipFill rotWithShape="1">
          <a:blip r:embed="rId3">
            <a:extLst>
              <a:ext uri="{28A0092B-C50C-407E-A947-70E740481C1C}">
                <a14:useLocalDpi xmlns:a14="http://schemas.microsoft.com/office/drawing/2010/main" val="0"/>
              </a:ext>
            </a:extLst>
          </a:blip>
          <a:srcRect r="83292" b="74120"/>
          <a:stretch/>
        </p:blipFill>
        <p:spPr>
          <a:xfrm rot="477012">
            <a:off x="8123582" y="2467958"/>
            <a:ext cx="3511826" cy="2719884"/>
          </a:xfrm>
          <a:prstGeom prst="rect">
            <a:avLst/>
          </a:prstGeom>
        </p:spPr>
      </p:pic>
    </p:spTree>
    <p:extLst>
      <p:ext uri="{BB962C8B-B14F-4D97-AF65-F5344CB8AC3E}">
        <p14:creationId xmlns:p14="http://schemas.microsoft.com/office/powerpoint/2010/main" val="336903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a:latin typeface="+mn-lt"/>
              </a:rPr>
              <a:t>Our Lessons Learned</a:t>
            </a:r>
          </a:p>
        </p:txBody>
      </p:sp>
      <p:sp>
        <p:nvSpPr>
          <p:cNvPr id="3" name="Subtitle 2"/>
          <p:cNvSpPr>
            <a:spLocks noGrp="1"/>
          </p:cNvSpPr>
          <p:nvPr>
            <p:ph idx="1"/>
          </p:nvPr>
        </p:nvSpPr>
        <p:spPr>
          <a:xfrm>
            <a:off x="4823790" y="1759227"/>
            <a:ext cx="6530009" cy="3981449"/>
          </a:xfrm>
        </p:spPr>
        <p:txBody>
          <a:bodyPr>
            <a:normAutofit/>
          </a:bodyPr>
          <a:lstStyle/>
          <a:p>
            <a:pPr marL="0" indent="0">
              <a:lnSpc>
                <a:spcPct val="100000"/>
              </a:lnSpc>
              <a:spcBef>
                <a:spcPts val="600"/>
              </a:spcBef>
              <a:spcAft>
                <a:spcPts val="600"/>
              </a:spcAft>
              <a:buNone/>
            </a:pPr>
            <a:r>
              <a:rPr lang="en-GB" sz="2400" dirty="0">
                <a:latin typeface="Calibri" panose="020F0502020204030204" pitchFamily="34" charset="0"/>
                <a:cs typeface="Calibri" panose="020F0502020204030204" pitchFamily="34" charset="0"/>
              </a:rPr>
              <a:t>All 3 projects:</a:t>
            </a:r>
          </a:p>
          <a:p>
            <a:pPr>
              <a:lnSpc>
                <a:spcPct val="100000"/>
              </a:lnSpc>
              <a:spcBef>
                <a:spcPts val="600"/>
              </a:spcBef>
              <a:spcAft>
                <a:spcPts val="600"/>
              </a:spcAft>
            </a:pPr>
            <a:r>
              <a:rPr lang="en-GB" sz="2400" b="1" dirty="0">
                <a:latin typeface="Calibri" panose="020F0502020204030204" pitchFamily="34" charset="0"/>
                <a:cs typeface="Calibri" panose="020F0502020204030204" pitchFamily="34" charset="0"/>
              </a:rPr>
              <a:t>Gaps in provision</a:t>
            </a:r>
            <a:r>
              <a:rPr lang="en-GB" sz="2400" dirty="0">
                <a:latin typeface="Calibri" panose="020F0502020204030204" pitchFamily="34" charset="0"/>
                <a:cs typeface="Calibri" panose="020F0502020204030204" pitchFamily="34" charset="0"/>
              </a:rPr>
              <a:t>: Wellbeing Support and Financial Capabilities support for participants.  </a:t>
            </a:r>
          </a:p>
          <a:p>
            <a:pPr>
              <a:lnSpc>
                <a:spcPct val="100000"/>
              </a:lnSpc>
              <a:spcBef>
                <a:spcPts val="600"/>
              </a:spcBef>
              <a:spcAft>
                <a:spcPts val="600"/>
              </a:spcAft>
            </a:pPr>
            <a:r>
              <a:rPr lang="en-GB" sz="2400" b="1" dirty="0">
                <a:latin typeface="Calibri" panose="020F0502020204030204" pitchFamily="34" charset="0"/>
                <a:ea typeface="Times New Roman" panose="02020603050405020304" pitchFamily="18" charset="0"/>
                <a:cs typeface="Calibri" panose="020F0502020204030204" pitchFamily="34" charset="0"/>
              </a:rPr>
              <a:t>Eligibility/sign-up: </a:t>
            </a:r>
            <a:r>
              <a:rPr lang="en-GB" sz="2400" dirty="0">
                <a:latin typeface="Calibri" panose="020F0502020204030204" pitchFamily="34" charset="0"/>
                <a:ea typeface="Times New Roman" panose="02020603050405020304" pitchFamily="18" charset="0"/>
                <a:cs typeface="Calibri" panose="020F0502020204030204" pitchFamily="34" charset="0"/>
              </a:rPr>
              <a:t>lack of clarity on eligibility key issues/ volume of documentation too challenging for many partners and is a key threat to partner withdrawal/ continual changes difficult to keep up with.</a:t>
            </a:r>
            <a:endParaRPr lang="en-GB" sz="2400" b="1" dirty="0">
              <a:latin typeface="Calibri" panose="020F0502020204030204" pitchFamily="34" charset="0"/>
              <a:ea typeface="Times New Roman" panose="02020603050405020304" pitchFamily="18" charset="0"/>
              <a:cs typeface="Calibri" panose="020F0502020204030204" pitchFamily="34" charset="0"/>
            </a:endParaRPr>
          </a:p>
          <a:p>
            <a:pPr>
              <a:spcAft>
                <a:spcPts val="600"/>
              </a:spcAft>
            </a:pPr>
            <a:endParaRPr lang="en-GB"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F0F5D1A-DA6C-47BF-A779-41E49878E2A4}"/>
              </a:ext>
            </a:extLst>
          </p:cNvPr>
          <p:cNvPicPr>
            <a:picLocks noChangeAspect="1"/>
          </p:cNvPicPr>
          <p:nvPr/>
        </p:nvPicPr>
        <p:blipFill rotWithShape="1">
          <a:blip r:embed="rId3">
            <a:extLst>
              <a:ext uri="{28A0092B-C50C-407E-A947-70E740481C1C}">
                <a14:useLocalDpi xmlns:a14="http://schemas.microsoft.com/office/drawing/2010/main" val="0"/>
              </a:ext>
            </a:extLst>
          </a:blip>
          <a:srcRect l="32199" r="35460" b="26016"/>
          <a:stretch/>
        </p:blipFill>
        <p:spPr>
          <a:xfrm rot="21180857">
            <a:off x="838200" y="1759227"/>
            <a:ext cx="3154018" cy="36075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193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a:latin typeface="+mn-lt"/>
              </a:rPr>
              <a:t>Our Lessons Learned</a:t>
            </a:r>
          </a:p>
        </p:txBody>
      </p:sp>
      <p:sp>
        <p:nvSpPr>
          <p:cNvPr id="3" name="Subtitle 2"/>
          <p:cNvSpPr>
            <a:spLocks noGrp="1"/>
          </p:cNvSpPr>
          <p:nvPr>
            <p:ph idx="1"/>
          </p:nvPr>
        </p:nvSpPr>
        <p:spPr/>
        <p:txBody>
          <a:bodyPr>
            <a:normAutofit lnSpcReduction="10000"/>
          </a:bodyPr>
          <a:lstStyle/>
          <a:p>
            <a:pPr marL="0" indent="0">
              <a:spcAft>
                <a:spcPts val="1200"/>
              </a:spcAft>
              <a:buNone/>
            </a:pPr>
            <a:r>
              <a:rPr lang="en-GB" sz="2600" b="1" dirty="0">
                <a:solidFill>
                  <a:srgbClr val="008530"/>
                </a:solidFill>
              </a:rPr>
              <a:t>Age of Opportunity </a:t>
            </a:r>
            <a:endParaRPr lang="en-GB" sz="2600" dirty="0"/>
          </a:p>
          <a:p>
            <a:pPr>
              <a:spcBef>
                <a:spcPts val="1200"/>
              </a:spcBef>
              <a:spcAft>
                <a:spcPts val="1200"/>
              </a:spcAft>
              <a:defRPr/>
            </a:pPr>
            <a:r>
              <a:rPr lang="en-GB" sz="2600" b="1" dirty="0">
                <a:latin typeface="Calibri" panose="020F0502020204030204" pitchFamily="34" charset="0"/>
                <a:ea typeface="Times New Roman" panose="02020603050405020304" pitchFamily="18" charset="0"/>
                <a:cs typeface="Calibri" panose="020F0502020204030204" pitchFamily="34" charset="0"/>
              </a:rPr>
              <a:t>Navigator role: </a:t>
            </a:r>
            <a:r>
              <a:rPr lang="en-GB" sz="2600" dirty="0">
                <a:latin typeface="Calibri" panose="020F0502020204030204" pitchFamily="34" charset="0"/>
                <a:ea typeface="Times New Roman" panose="02020603050405020304" pitchFamily="18" charset="0"/>
                <a:cs typeface="Calibri" panose="020F0502020204030204" pitchFamily="34" charset="0"/>
              </a:rPr>
              <a:t>mixed views on the effectiveness of the role/ cause of some delays in signing up new participants/ some confusion for participants who felt they were asked to meet too many people.</a:t>
            </a:r>
          </a:p>
          <a:p>
            <a:pPr>
              <a:spcBef>
                <a:spcPts val="1200"/>
              </a:spcBef>
              <a:spcAft>
                <a:spcPts val="1200"/>
              </a:spcAft>
              <a:defRPr/>
            </a:pPr>
            <a:r>
              <a:rPr lang="en-GB" sz="2600" b="1" dirty="0">
                <a:latin typeface="Calibri" panose="020F0502020204030204" pitchFamily="34" charset="0"/>
                <a:ea typeface="Times New Roman" panose="02020603050405020304" pitchFamily="18" charset="0"/>
                <a:cs typeface="Calibri" panose="020F0502020204030204" pitchFamily="34" charset="0"/>
              </a:rPr>
              <a:t>Partnership working: </a:t>
            </a:r>
            <a:r>
              <a:rPr lang="en-GB" sz="2600" dirty="0">
                <a:latin typeface="Calibri" panose="020F0502020204030204" pitchFamily="34" charset="0"/>
                <a:ea typeface="Times New Roman" panose="02020603050405020304" pitchFamily="18" charset="0"/>
                <a:cs typeface="Calibri" panose="020F0502020204030204" pitchFamily="34" charset="0"/>
              </a:rPr>
              <a:t>silo working/ partners lacking understanding of the role of others/ duplication of effort.</a:t>
            </a:r>
          </a:p>
          <a:p>
            <a:pPr>
              <a:spcBef>
                <a:spcPts val="1200"/>
              </a:spcBef>
              <a:spcAft>
                <a:spcPts val="1200"/>
              </a:spcAft>
              <a:defRPr/>
            </a:pPr>
            <a:r>
              <a:rPr lang="en-GB" sz="2600" b="1" dirty="0">
                <a:latin typeface="Calibri" panose="020F0502020204030204" pitchFamily="34" charset="0"/>
                <a:ea typeface="Times New Roman" panose="02020603050405020304" pitchFamily="18" charset="0"/>
                <a:cs typeface="Calibri" panose="020F0502020204030204" pitchFamily="34" charset="0"/>
              </a:rPr>
              <a:t>Engagement: </a:t>
            </a:r>
            <a:r>
              <a:rPr lang="en-GB" sz="2600" dirty="0">
                <a:latin typeface="Calibri" panose="020F0502020204030204" pitchFamily="34" charset="0"/>
                <a:ea typeface="Times New Roman" panose="02020603050405020304" pitchFamily="18" charset="0"/>
                <a:cs typeface="Calibri" panose="020F0502020204030204" pitchFamily="34" charset="0"/>
              </a:rPr>
              <a:t>partners told us that finding eligible participants is the most challenging thing about the project.</a:t>
            </a:r>
          </a:p>
          <a:p>
            <a:pPr marL="0" indent="0">
              <a:spcBef>
                <a:spcPts val="600"/>
              </a:spcBef>
              <a:buNone/>
              <a:defRPr/>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spcAft>
                <a:spcPts val="600"/>
              </a:spcAft>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531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9738"/>
            <a:ext cx="7820891" cy="920750"/>
          </a:xfrm>
        </p:spPr>
        <p:txBody>
          <a:bodyPr>
            <a:noAutofit/>
          </a:bodyPr>
          <a:lstStyle/>
          <a:p>
            <a:br>
              <a:rPr lang="en-GB" sz="4000" b="0" dirty="0">
                <a:latin typeface="+mn-lt"/>
              </a:rPr>
            </a:br>
            <a:r>
              <a:rPr lang="en-GB" sz="4000" b="0" dirty="0">
                <a:latin typeface="+mn-lt"/>
              </a:rPr>
              <a:t>The changes we have made…</a:t>
            </a:r>
            <a:br>
              <a:rPr lang="en-GB" sz="4000" b="0" dirty="0">
                <a:latin typeface="+mn-lt"/>
              </a:rPr>
            </a:br>
            <a:br>
              <a:rPr lang="en-GB" sz="1000" b="0" dirty="0">
                <a:latin typeface="+mn-lt"/>
              </a:rPr>
            </a:br>
            <a:endParaRPr lang="en-GB" sz="3000" b="0" dirty="0">
              <a:latin typeface="+mn-lt"/>
            </a:endParaRPr>
          </a:p>
        </p:txBody>
      </p:sp>
      <p:sp>
        <p:nvSpPr>
          <p:cNvPr id="3" name="Subtitle 2"/>
          <p:cNvSpPr>
            <a:spLocks noGrp="1"/>
          </p:cNvSpPr>
          <p:nvPr>
            <p:ph idx="1"/>
          </p:nvPr>
        </p:nvSpPr>
        <p:spPr>
          <a:xfrm>
            <a:off x="4448140" y="1803652"/>
            <a:ext cx="7325139" cy="4481560"/>
          </a:xfrm>
        </p:spPr>
        <p:txBody>
          <a:bodyPr>
            <a:normAutofit/>
          </a:bodyPr>
          <a:lstStyle/>
          <a:p>
            <a:r>
              <a:rPr lang="en-GB" dirty="0"/>
              <a:t>Incorporate Wellbeing Provision</a:t>
            </a:r>
          </a:p>
          <a:p>
            <a:r>
              <a:rPr lang="en-GB" dirty="0"/>
              <a:t>Increase Financial Inclusion Provision</a:t>
            </a:r>
          </a:p>
          <a:p>
            <a:r>
              <a:rPr lang="en-GB" dirty="0"/>
              <a:t>Filling geographical gaps in delivery</a:t>
            </a:r>
          </a:p>
          <a:p>
            <a:r>
              <a:rPr lang="en-GB" dirty="0"/>
              <a:t>Review the Age of Opportunity delivery model </a:t>
            </a:r>
          </a:p>
          <a:p>
            <a:r>
              <a:rPr lang="en-GB" dirty="0"/>
              <a:t>Marketing refresh to increase engagement of participants</a:t>
            </a:r>
          </a:p>
          <a:p>
            <a:r>
              <a:rPr lang="en-GB" dirty="0"/>
              <a:t>Additional resources to help partners reduce document error rates</a:t>
            </a:r>
          </a:p>
        </p:txBody>
      </p:sp>
      <p:pic>
        <p:nvPicPr>
          <p:cNvPr id="7" name="Picture 6">
            <a:extLst>
              <a:ext uri="{FF2B5EF4-FFF2-40B4-BE49-F238E27FC236}">
                <a16:creationId xmlns:a16="http://schemas.microsoft.com/office/drawing/2014/main" id="{9DFCC2A9-012F-42B9-8D54-8A398B8C5E48}"/>
              </a:ext>
            </a:extLst>
          </p:cNvPr>
          <p:cNvPicPr>
            <a:picLocks noChangeAspect="1"/>
          </p:cNvPicPr>
          <p:nvPr/>
        </p:nvPicPr>
        <p:blipFill rotWithShape="1">
          <a:blip r:embed="rId3">
            <a:extLst>
              <a:ext uri="{28A0092B-C50C-407E-A947-70E740481C1C}">
                <a14:useLocalDpi xmlns:a14="http://schemas.microsoft.com/office/drawing/2010/main" val="0"/>
              </a:ext>
            </a:extLst>
          </a:blip>
          <a:srcRect r="67258" b="25744"/>
          <a:stretch/>
        </p:blipFill>
        <p:spPr>
          <a:xfrm rot="21076585">
            <a:off x="683387" y="1724136"/>
            <a:ext cx="3299791" cy="37417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937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B928CDD-D951-4B76-9EA3-0DB5C8BC8E4F}"/>
              </a:ext>
            </a:extLst>
          </p:cNvPr>
          <p:cNvSpPr>
            <a:spLocks noGrp="1"/>
          </p:cNvSpPr>
          <p:nvPr>
            <p:ph type="title"/>
          </p:nvPr>
        </p:nvSpPr>
        <p:spPr/>
        <p:txBody>
          <a:bodyPr/>
          <a:lstStyle/>
          <a:p>
            <a:r>
              <a:rPr lang="en-GB" dirty="0"/>
              <a:t>Case study film – BBO in action</a:t>
            </a:r>
          </a:p>
        </p:txBody>
      </p:sp>
    </p:spTree>
    <p:extLst>
      <p:ext uri="{BB962C8B-B14F-4D97-AF65-F5344CB8AC3E}">
        <p14:creationId xmlns:p14="http://schemas.microsoft.com/office/powerpoint/2010/main" val="174201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BB68D-A5BE-4C75-A16A-305610A4F07A}"/>
              </a:ext>
            </a:extLst>
          </p:cNvPr>
          <p:cNvSpPr>
            <a:spLocks noGrp="1"/>
          </p:cNvSpPr>
          <p:nvPr>
            <p:ph type="title"/>
          </p:nvPr>
        </p:nvSpPr>
        <p:spPr>
          <a:xfrm>
            <a:off x="1900168" y="1877183"/>
            <a:ext cx="8391663" cy="1133475"/>
          </a:xfrm>
        </p:spPr>
        <p:txBody>
          <a:bodyPr>
            <a:normAutofit fontScale="90000"/>
          </a:bodyPr>
          <a:lstStyle/>
          <a:p>
            <a:r>
              <a:rPr lang="en-GB" dirty="0"/>
              <a:t>Thank you  –  any questions?   </a:t>
            </a:r>
          </a:p>
        </p:txBody>
      </p:sp>
      <p:sp>
        <p:nvSpPr>
          <p:cNvPr id="3" name="Text Placeholder 2">
            <a:extLst>
              <a:ext uri="{FF2B5EF4-FFF2-40B4-BE49-F238E27FC236}">
                <a16:creationId xmlns:a16="http://schemas.microsoft.com/office/drawing/2014/main" id="{8AC9C484-AC38-4214-AB97-8E78B921FE6C}"/>
              </a:ext>
            </a:extLst>
          </p:cNvPr>
          <p:cNvSpPr>
            <a:spLocks noGrp="1"/>
          </p:cNvSpPr>
          <p:nvPr>
            <p:ph type="body" idx="1"/>
          </p:nvPr>
        </p:nvSpPr>
        <p:spPr>
          <a:xfrm>
            <a:off x="838200" y="3546167"/>
            <a:ext cx="10515600" cy="1704581"/>
          </a:xfrm>
        </p:spPr>
        <p:txBody>
          <a:bodyPr>
            <a:noAutofit/>
          </a:bodyPr>
          <a:lstStyle/>
          <a:p>
            <a:pPr algn="ctr"/>
            <a:r>
              <a:rPr lang="en-GB" sz="4000" dirty="0">
                <a:solidFill>
                  <a:schemeClr val="tx1">
                    <a:lumMod val="85000"/>
                    <a:lumOff val="15000"/>
                  </a:schemeClr>
                </a:solidFill>
              </a:rPr>
              <a:t>donna@selnet-uk.com      01772 200690</a:t>
            </a:r>
          </a:p>
          <a:p>
            <a:pPr algn="ctr"/>
            <a:r>
              <a:rPr lang="en-GB" sz="4000" dirty="0">
                <a:solidFill>
                  <a:schemeClr val="tx1">
                    <a:lumMod val="85000"/>
                    <a:lumOff val="15000"/>
                  </a:schemeClr>
                </a:solidFill>
              </a:rPr>
              <a:t>www.selnet-uk.com/bbo</a:t>
            </a:r>
          </a:p>
        </p:txBody>
      </p:sp>
    </p:spTree>
    <p:extLst>
      <p:ext uri="{BB962C8B-B14F-4D97-AF65-F5344CB8AC3E}">
        <p14:creationId xmlns:p14="http://schemas.microsoft.com/office/powerpoint/2010/main" val="180503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D01ED27E-C269-4765-A3DE-E7C52D140A87}"/>
              </a:ext>
            </a:extLst>
          </p:cNvPr>
          <p:cNvPicPr>
            <a:picLocks noChangeAspect="1"/>
          </p:cNvPicPr>
          <p:nvPr/>
        </p:nvPicPr>
        <p:blipFill rotWithShape="1">
          <a:blip r:embed="rId2">
            <a:extLst>
              <a:ext uri="{28A0092B-C50C-407E-A947-70E740481C1C}">
                <a14:useLocalDpi xmlns:a14="http://schemas.microsoft.com/office/drawing/2010/main" val="0"/>
              </a:ext>
            </a:extLst>
          </a:blip>
          <a:srcRect b="16413"/>
          <a:stretch/>
        </p:blipFill>
        <p:spPr>
          <a:xfrm>
            <a:off x="349296" y="726177"/>
            <a:ext cx="11493408" cy="5405646"/>
          </a:xfrm>
          <a:prstGeom prst="rect">
            <a:avLst/>
          </a:prstGeom>
        </p:spPr>
      </p:pic>
    </p:spTree>
    <p:extLst>
      <p:ext uri="{BB962C8B-B14F-4D97-AF65-F5344CB8AC3E}">
        <p14:creationId xmlns:p14="http://schemas.microsoft.com/office/powerpoint/2010/main" val="334193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a:latin typeface="+mn-lt"/>
              </a:rPr>
              <a:t>Our Projects</a:t>
            </a:r>
          </a:p>
        </p:txBody>
      </p:sp>
      <p:sp>
        <p:nvSpPr>
          <p:cNvPr id="3" name="Subtitle 2"/>
          <p:cNvSpPr>
            <a:spLocks noGrp="1"/>
          </p:cNvSpPr>
          <p:nvPr>
            <p:ph idx="1"/>
          </p:nvPr>
        </p:nvSpPr>
        <p:spPr>
          <a:xfrm>
            <a:off x="838200" y="1813892"/>
            <a:ext cx="10515600" cy="3981449"/>
          </a:xfrm>
        </p:spPr>
        <p:txBody>
          <a:bodyPr>
            <a:normAutofit/>
          </a:bodyPr>
          <a:lstStyle/>
          <a:p>
            <a:pPr marL="0" indent="0">
              <a:lnSpc>
                <a:spcPct val="110000"/>
              </a:lnSpc>
              <a:spcBef>
                <a:spcPts val="400"/>
              </a:spcBef>
              <a:spcAft>
                <a:spcPts val="400"/>
              </a:spcAft>
              <a:buNone/>
            </a:pPr>
            <a:r>
              <a:rPr lang="en-GB" sz="3000" dirty="0"/>
              <a:t>August 2016 secured the first two BBO projects: </a:t>
            </a:r>
          </a:p>
          <a:p>
            <a:pPr>
              <a:lnSpc>
                <a:spcPct val="110000"/>
              </a:lnSpc>
              <a:spcBef>
                <a:spcPts val="400"/>
              </a:spcBef>
              <a:spcAft>
                <a:spcPts val="400"/>
              </a:spcAft>
            </a:pPr>
            <a:r>
              <a:rPr lang="en-GB" sz="3000" b="1" dirty="0">
                <a:solidFill>
                  <a:srgbClr val="008530"/>
                </a:solidFill>
              </a:rPr>
              <a:t>Age of Opportunity </a:t>
            </a:r>
            <a:r>
              <a:rPr lang="en-GB" sz="3000" dirty="0"/>
              <a:t>– supporting people age 50 and over</a:t>
            </a:r>
          </a:p>
          <a:p>
            <a:pPr>
              <a:lnSpc>
                <a:spcPct val="110000"/>
              </a:lnSpc>
              <a:spcBef>
                <a:spcPts val="400"/>
              </a:spcBef>
              <a:spcAft>
                <a:spcPts val="400"/>
              </a:spcAft>
            </a:pPr>
            <a:r>
              <a:rPr lang="en-GB" sz="3000" b="1" dirty="0">
                <a:solidFill>
                  <a:srgbClr val="5A287D"/>
                </a:solidFill>
              </a:rPr>
              <a:t>Invest in Youth </a:t>
            </a:r>
            <a:r>
              <a:rPr lang="en-GB" sz="3000" dirty="0"/>
              <a:t>– supporting people under 25</a:t>
            </a:r>
          </a:p>
          <a:p>
            <a:pPr marL="0" indent="0">
              <a:lnSpc>
                <a:spcPct val="110000"/>
              </a:lnSpc>
              <a:spcBef>
                <a:spcPts val="400"/>
              </a:spcBef>
              <a:spcAft>
                <a:spcPts val="400"/>
              </a:spcAft>
              <a:buNone/>
            </a:pPr>
            <a:endParaRPr lang="en-GB" sz="3000" dirty="0"/>
          </a:p>
          <a:p>
            <a:pPr marL="0" indent="0">
              <a:spcBef>
                <a:spcPts val="400"/>
              </a:spcBef>
              <a:spcAft>
                <a:spcPts val="400"/>
              </a:spcAft>
              <a:buNone/>
            </a:pPr>
            <a:r>
              <a:rPr lang="en-GB" sz="3000" dirty="0"/>
              <a:t>February 2017 secured a third project:</a:t>
            </a:r>
          </a:p>
          <a:p>
            <a:pPr>
              <a:spcBef>
                <a:spcPts val="400"/>
              </a:spcBef>
              <a:spcAft>
                <a:spcPts val="400"/>
              </a:spcAft>
            </a:pPr>
            <a:r>
              <a:rPr lang="en-GB" sz="3000" b="1" dirty="0">
                <a:solidFill>
                  <a:srgbClr val="E9540D"/>
                </a:solidFill>
              </a:rPr>
              <a:t>Changing Futures </a:t>
            </a:r>
            <a:r>
              <a:rPr lang="en-GB" sz="3000" dirty="0"/>
              <a:t>– supporting disadvantaged groups of all ages</a:t>
            </a:r>
          </a:p>
          <a:p>
            <a:pPr marL="0" indent="0">
              <a:buNone/>
            </a:pPr>
            <a:endParaRPr lang="en-GB" dirty="0"/>
          </a:p>
        </p:txBody>
      </p:sp>
    </p:spTree>
    <p:extLst>
      <p:ext uri="{BB962C8B-B14F-4D97-AF65-F5344CB8AC3E}">
        <p14:creationId xmlns:p14="http://schemas.microsoft.com/office/powerpoint/2010/main" val="2946825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a:latin typeface="+mn-lt"/>
              </a:rPr>
              <a:t>Our Offer</a:t>
            </a:r>
          </a:p>
        </p:txBody>
      </p:sp>
      <p:sp>
        <p:nvSpPr>
          <p:cNvPr id="3" name="Subtitle 2"/>
          <p:cNvSpPr>
            <a:spLocks noGrp="1"/>
          </p:cNvSpPr>
          <p:nvPr>
            <p:ph idx="1"/>
          </p:nvPr>
        </p:nvSpPr>
        <p:spPr>
          <a:xfrm>
            <a:off x="838200" y="1707875"/>
            <a:ext cx="10515600" cy="3981449"/>
          </a:xfrm>
        </p:spPr>
        <p:txBody>
          <a:bodyPr>
            <a:normAutofit/>
          </a:bodyPr>
          <a:lstStyle/>
          <a:p>
            <a:pPr marL="0" indent="0">
              <a:lnSpc>
                <a:spcPct val="110000"/>
              </a:lnSpc>
              <a:spcBef>
                <a:spcPts val="1200"/>
              </a:spcBef>
              <a:spcAft>
                <a:spcPts val="1200"/>
              </a:spcAft>
              <a:buNone/>
            </a:pPr>
            <a:r>
              <a:rPr lang="en-GB" b="1" dirty="0">
                <a:solidFill>
                  <a:srgbClr val="008530"/>
                </a:solidFill>
              </a:rPr>
              <a:t>Age of Opportunity </a:t>
            </a:r>
            <a:r>
              <a:rPr lang="en-GB" dirty="0"/>
              <a:t>– financial capability, digital, volunteering, employability, business start up;</a:t>
            </a:r>
          </a:p>
          <a:p>
            <a:pPr marL="0" indent="0">
              <a:lnSpc>
                <a:spcPct val="110000"/>
              </a:lnSpc>
              <a:spcBef>
                <a:spcPts val="1200"/>
              </a:spcBef>
              <a:spcAft>
                <a:spcPts val="1200"/>
              </a:spcAft>
              <a:buNone/>
            </a:pPr>
            <a:r>
              <a:rPr lang="en-GB" b="1" dirty="0">
                <a:solidFill>
                  <a:srgbClr val="5A287D"/>
                </a:solidFill>
              </a:rPr>
              <a:t>Invest in Youth </a:t>
            </a:r>
            <a:r>
              <a:rPr lang="en-GB" dirty="0"/>
              <a:t>– employability, basic skills, work experience, confidence, anger management;</a:t>
            </a:r>
            <a:endParaRPr lang="en-GB" sz="1700" dirty="0"/>
          </a:p>
          <a:p>
            <a:pPr marL="0" indent="0">
              <a:lnSpc>
                <a:spcPct val="110000"/>
              </a:lnSpc>
              <a:spcBef>
                <a:spcPts val="1200"/>
              </a:spcBef>
              <a:spcAft>
                <a:spcPts val="1200"/>
              </a:spcAft>
              <a:buNone/>
            </a:pPr>
            <a:r>
              <a:rPr lang="en-GB" b="1" dirty="0">
                <a:solidFill>
                  <a:srgbClr val="E9540D"/>
                </a:solidFill>
              </a:rPr>
              <a:t>Changing Futures </a:t>
            </a:r>
            <a:r>
              <a:rPr lang="en-GB" dirty="0"/>
              <a:t>– mental wellbeing, financial, basic skills, domestic violence, substance misuse, homelessness, ex veterans.</a:t>
            </a:r>
          </a:p>
        </p:txBody>
      </p:sp>
    </p:spTree>
    <p:extLst>
      <p:ext uri="{BB962C8B-B14F-4D97-AF65-F5344CB8AC3E}">
        <p14:creationId xmlns:p14="http://schemas.microsoft.com/office/powerpoint/2010/main" val="358592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a:latin typeface="+mn-lt"/>
              </a:rPr>
              <a:t>Our Journey</a:t>
            </a:r>
          </a:p>
        </p:txBody>
      </p:sp>
      <p:sp>
        <p:nvSpPr>
          <p:cNvPr id="3" name="Subtitle 2"/>
          <p:cNvSpPr>
            <a:spLocks noGrp="1"/>
          </p:cNvSpPr>
          <p:nvPr>
            <p:ph idx="1"/>
          </p:nvPr>
        </p:nvSpPr>
        <p:spPr/>
        <p:txBody>
          <a:bodyPr>
            <a:normAutofit/>
          </a:bodyPr>
          <a:lstStyle/>
          <a:p>
            <a:pPr marL="0" indent="0">
              <a:buNone/>
            </a:pPr>
            <a:r>
              <a:rPr lang="en-GB" b="1" dirty="0">
                <a:solidFill>
                  <a:srgbClr val="5A287D"/>
                </a:solidFill>
              </a:rPr>
              <a:t>Invest in Youth</a:t>
            </a:r>
          </a:p>
          <a:p>
            <a:pPr marL="0" indent="0">
              <a:buNone/>
            </a:pPr>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FE96096E-D06E-47C1-BAF0-8561A3787A2C}"/>
              </a:ext>
            </a:extLst>
          </p:cNvPr>
          <p:cNvGraphicFramePr>
            <a:graphicFrameLocks noGrp="1"/>
          </p:cNvGraphicFramePr>
          <p:nvPr>
            <p:extLst>
              <p:ext uri="{D42A27DB-BD31-4B8C-83A1-F6EECF244321}">
                <p14:modId xmlns:p14="http://schemas.microsoft.com/office/powerpoint/2010/main" val="2736536087"/>
              </p:ext>
            </p:extLst>
          </p:nvPr>
        </p:nvGraphicFramePr>
        <p:xfrm>
          <a:off x="838200" y="2119312"/>
          <a:ext cx="10122408" cy="2619376"/>
        </p:xfrm>
        <a:graphic>
          <a:graphicData uri="http://schemas.openxmlformats.org/drawingml/2006/table">
            <a:tbl>
              <a:tblPr firstRow="1" bandRow="1">
                <a:tableStyleId>{5C22544A-7EE6-4342-B048-85BDC9FD1C3A}</a:tableStyleId>
              </a:tblPr>
              <a:tblGrid>
                <a:gridCol w="3374136">
                  <a:extLst>
                    <a:ext uri="{9D8B030D-6E8A-4147-A177-3AD203B41FA5}">
                      <a16:colId xmlns:a16="http://schemas.microsoft.com/office/drawing/2014/main" val="2483171146"/>
                    </a:ext>
                  </a:extLst>
                </a:gridCol>
                <a:gridCol w="2302554">
                  <a:extLst>
                    <a:ext uri="{9D8B030D-6E8A-4147-A177-3AD203B41FA5}">
                      <a16:colId xmlns:a16="http://schemas.microsoft.com/office/drawing/2014/main" val="1925993190"/>
                    </a:ext>
                  </a:extLst>
                </a:gridCol>
                <a:gridCol w="2222859">
                  <a:extLst>
                    <a:ext uri="{9D8B030D-6E8A-4147-A177-3AD203B41FA5}">
                      <a16:colId xmlns:a16="http://schemas.microsoft.com/office/drawing/2014/main" val="1152745873"/>
                    </a:ext>
                  </a:extLst>
                </a:gridCol>
                <a:gridCol w="2222859">
                  <a:extLst>
                    <a:ext uri="{9D8B030D-6E8A-4147-A177-3AD203B41FA5}">
                      <a16:colId xmlns:a16="http://schemas.microsoft.com/office/drawing/2014/main" val="1257264448"/>
                    </a:ext>
                  </a:extLst>
                </a:gridCol>
              </a:tblGrid>
              <a:tr h="654844">
                <a:tc>
                  <a:txBody>
                    <a:bodyPr/>
                    <a:lstStyle/>
                    <a:p>
                      <a:r>
                        <a:rPr lang="en-GB" dirty="0"/>
                        <a:t>Target</a:t>
                      </a:r>
                    </a:p>
                  </a:txBody>
                  <a:tcPr>
                    <a:solidFill>
                      <a:srgbClr val="5A287D"/>
                    </a:solidFill>
                  </a:tcPr>
                </a:tc>
                <a:tc>
                  <a:txBody>
                    <a:bodyPr/>
                    <a:lstStyle/>
                    <a:p>
                      <a:r>
                        <a:rPr lang="en-GB" dirty="0"/>
                        <a:t>Forecast to Q3 2018</a:t>
                      </a:r>
                    </a:p>
                  </a:txBody>
                  <a:tcPr>
                    <a:solidFill>
                      <a:srgbClr val="5A287D"/>
                    </a:solidFill>
                  </a:tcPr>
                </a:tc>
                <a:tc>
                  <a:txBody>
                    <a:bodyPr/>
                    <a:lstStyle/>
                    <a:p>
                      <a:r>
                        <a:rPr lang="en-GB" dirty="0"/>
                        <a:t>Actual at Q3 2018</a:t>
                      </a:r>
                    </a:p>
                  </a:txBody>
                  <a:tcPr>
                    <a:solidFill>
                      <a:srgbClr val="5A287D"/>
                    </a:solidFill>
                  </a:tcPr>
                </a:tc>
                <a:tc>
                  <a:txBody>
                    <a:bodyPr/>
                    <a:lstStyle/>
                    <a:p>
                      <a:r>
                        <a:rPr lang="en-GB" dirty="0"/>
                        <a:t>Performance</a:t>
                      </a:r>
                    </a:p>
                  </a:txBody>
                  <a:tcPr>
                    <a:solidFill>
                      <a:srgbClr val="5A287D"/>
                    </a:solidFill>
                  </a:tcPr>
                </a:tc>
                <a:extLst>
                  <a:ext uri="{0D108BD9-81ED-4DB2-BD59-A6C34878D82A}">
                    <a16:rowId xmlns:a16="http://schemas.microsoft.com/office/drawing/2014/main" val="1826663989"/>
                  </a:ext>
                </a:extLst>
              </a:tr>
              <a:tr h="654844">
                <a:tc>
                  <a:txBody>
                    <a:bodyPr/>
                    <a:lstStyle/>
                    <a:p>
                      <a:r>
                        <a:rPr lang="en-GB" sz="2000" dirty="0"/>
                        <a:t>Participants Supported</a:t>
                      </a:r>
                    </a:p>
                  </a:txBody>
                  <a:tcPr/>
                </a:tc>
                <a:tc>
                  <a:txBody>
                    <a:bodyPr/>
                    <a:lstStyle/>
                    <a:p>
                      <a:r>
                        <a:rPr lang="en-GB" sz="2000" dirty="0"/>
                        <a:t>567</a:t>
                      </a:r>
                    </a:p>
                  </a:txBody>
                  <a:tcPr/>
                </a:tc>
                <a:tc>
                  <a:txBody>
                    <a:bodyPr/>
                    <a:lstStyle/>
                    <a:p>
                      <a:r>
                        <a:rPr lang="en-GB" sz="2000" dirty="0"/>
                        <a:t>506</a:t>
                      </a:r>
                    </a:p>
                  </a:txBody>
                  <a:tcPr/>
                </a:tc>
                <a:tc>
                  <a:txBody>
                    <a:bodyPr/>
                    <a:lstStyle/>
                    <a:p>
                      <a:r>
                        <a:rPr lang="en-GB" sz="2000" dirty="0"/>
                        <a:t>89%</a:t>
                      </a:r>
                    </a:p>
                  </a:txBody>
                  <a:tcPr/>
                </a:tc>
                <a:extLst>
                  <a:ext uri="{0D108BD9-81ED-4DB2-BD59-A6C34878D82A}">
                    <a16:rowId xmlns:a16="http://schemas.microsoft.com/office/drawing/2014/main" val="1185501496"/>
                  </a:ext>
                </a:extLst>
              </a:tr>
              <a:tr h="654844">
                <a:tc>
                  <a:txBody>
                    <a:bodyPr/>
                    <a:lstStyle/>
                    <a:p>
                      <a:r>
                        <a:rPr lang="en-GB" sz="2000" dirty="0"/>
                        <a:t>Participants into Jobs</a:t>
                      </a:r>
                    </a:p>
                  </a:txBody>
                  <a:tcPr/>
                </a:tc>
                <a:tc>
                  <a:txBody>
                    <a:bodyPr/>
                    <a:lstStyle/>
                    <a:p>
                      <a:r>
                        <a:rPr lang="en-GB" sz="2000" dirty="0"/>
                        <a:t>30</a:t>
                      </a:r>
                    </a:p>
                  </a:txBody>
                  <a:tcPr/>
                </a:tc>
                <a:tc>
                  <a:txBody>
                    <a:bodyPr/>
                    <a:lstStyle/>
                    <a:p>
                      <a:r>
                        <a:rPr lang="en-GB" sz="2000" dirty="0"/>
                        <a:t>56</a:t>
                      </a:r>
                    </a:p>
                  </a:txBody>
                  <a:tcPr/>
                </a:tc>
                <a:tc>
                  <a:txBody>
                    <a:bodyPr/>
                    <a:lstStyle/>
                    <a:p>
                      <a:r>
                        <a:rPr lang="en-GB" sz="2000" dirty="0"/>
                        <a:t>187%</a:t>
                      </a:r>
                    </a:p>
                  </a:txBody>
                  <a:tcPr/>
                </a:tc>
                <a:extLst>
                  <a:ext uri="{0D108BD9-81ED-4DB2-BD59-A6C34878D82A}">
                    <a16:rowId xmlns:a16="http://schemas.microsoft.com/office/drawing/2014/main" val="3336745619"/>
                  </a:ext>
                </a:extLst>
              </a:tr>
              <a:tr h="654844">
                <a:tc>
                  <a:txBody>
                    <a:bodyPr/>
                    <a:lstStyle/>
                    <a:p>
                      <a:r>
                        <a:rPr lang="en-GB" sz="2000" dirty="0"/>
                        <a:t>Participants into education</a:t>
                      </a:r>
                    </a:p>
                  </a:txBody>
                  <a:tcPr/>
                </a:tc>
                <a:tc>
                  <a:txBody>
                    <a:bodyPr/>
                    <a:lstStyle/>
                    <a:p>
                      <a:r>
                        <a:rPr lang="en-GB" sz="2000" dirty="0"/>
                        <a:t>32</a:t>
                      </a:r>
                    </a:p>
                  </a:txBody>
                  <a:tcPr/>
                </a:tc>
                <a:tc>
                  <a:txBody>
                    <a:bodyPr/>
                    <a:lstStyle/>
                    <a:p>
                      <a:r>
                        <a:rPr lang="en-GB" sz="2000" dirty="0"/>
                        <a:t>34</a:t>
                      </a:r>
                    </a:p>
                  </a:txBody>
                  <a:tcPr/>
                </a:tc>
                <a:tc>
                  <a:txBody>
                    <a:bodyPr/>
                    <a:lstStyle/>
                    <a:p>
                      <a:r>
                        <a:rPr lang="en-GB" sz="2000" dirty="0"/>
                        <a:t>106%</a:t>
                      </a:r>
                    </a:p>
                  </a:txBody>
                  <a:tcPr/>
                </a:tc>
                <a:extLst>
                  <a:ext uri="{0D108BD9-81ED-4DB2-BD59-A6C34878D82A}">
                    <a16:rowId xmlns:a16="http://schemas.microsoft.com/office/drawing/2014/main" val="2573877671"/>
                  </a:ext>
                </a:extLst>
              </a:tr>
            </a:tbl>
          </a:graphicData>
        </a:graphic>
      </p:graphicFrame>
    </p:spTree>
    <p:extLst>
      <p:ext uri="{BB962C8B-B14F-4D97-AF65-F5344CB8AC3E}">
        <p14:creationId xmlns:p14="http://schemas.microsoft.com/office/powerpoint/2010/main" val="77412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a:latin typeface="+mn-lt"/>
              </a:rPr>
              <a:t>Our Journey</a:t>
            </a:r>
          </a:p>
        </p:txBody>
      </p:sp>
      <p:sp>
        <p:nvSpPr>
          <p:cNvPr id="3" name="Subtitle 2"/>
          <p:cNvSpPr>
            <a:spLocks noGrp="1"/>
          </p:cNvSpPr>
          <p:nvPr>
            <p:ph idx="1"/>
          </p:nvPr>
        </p:nvSpPr>
        <p:spPr/>
        <p:txBody>
          <a:bodyPr>
            <a:normAutofit/>
          </a:bodyPr>
          <a:lstStyle/>
          <a:p>
            <a:pPr marL="0" indent="0">
              <a:buNone/>
            </a:pPr>
            <a:r>
              <a:rPr lang="en-GB" b="1" dirty="0">
                <a:solidFill>
                  <a:srgbClr val="E9540D"/>
                </a:solidFill>
              </a:rPr>
              <a:t>Changing Futures</a:t>
            </a:r>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FE96096E-D06E-47C1-BAF0-8561A3787A2C}"/>
              </a:ext>
            </a:extLst>
          </p:cNvPr>
          <p:cNvGraphicFramePr>
            <a:graphicFrameLocks noGrp="1"/>
          </p:cNvGraphicFramePr>
          <p:nvPr>
            <p:extLst>
              <p:ext uri="{D42A27DB-BD31-4B8C-83A1-F6EECF244321}">
                <p14:modId xmlns:p14="http://schemas.microsoft.com/office/powerpoint/2010/main" val="3869914980"/>
              </p:ext>
            </p:extLst>
          </p:nvPr>
        </p:nvGraphicFramePr>
        <p:xfrm>
          <a:off x="838200" y="2119312"/>
          <a:ext cx="10122408" cy="2619376"/>
        </p:xfrm>
        <a:graphic>
          <a:graphicData uri="http://schemas.openxmlformats.org/drawingml/2006/table">
            <a:tbl>
              <a:tblPr firstRow="1" bandRow="1">
                <a:tableStyleId>{21E4AEA4-8DFA-4A89-87EB-49C32662AFE0}</a:tableStyleId>
              </a:tblPr>
              <a:tblGrid>
                <a:gridCol w="3374136">
                  <a:extLst>
                    <a:ext uri="{9D8B030D-6E8A-4147-A177-3AD203B41FA5}">
                      <a16:colId xmlns:a16="http://schemas.microsoft.com/office/drawing/2014/main" val="2483171146"/>
                    </a:ext>
                  </a:extLst>
                </a:gridCol>
                <a:gridCol w="2302554">
                  <a:extLst>
                    <a:ext uri="{9D8B030D-6E8A-4147-A177-3AD203B41FA5}">
                      <a16:colId xmlns:a16="http://schemas.microsoft.com/office/drawing/2014/main" val="1925993190"/>
                    </a:ext>
                  </a:extLst>
                </a:gridCol>
                <a:gridCol w="2222859">
                  <a:extLst>
                    <a:ext uri="{9D8B030D-6E8A-4147-A177-3AD203B41FA5}">
                      <a16:colId xmlns:a16="http://schemas.microsoft.com/office/drawing/2014/main" val="1152745873"/>
                    </a:ext>
                  </a:extLst>
                </a:gridCol>
                <a:gridCol w="2222859">
                  <a:extLst>
                    <a:ext uri="{9D8B030D-6E8A-4147-A177-3AD203B41FA5}">
                      <a16:colId xmlns:a16="http://schemas.microsoft.com/office/drawing/2014/main" val="1257264448"/>
                    </a:ext>
                  </a:extLst>
                </a:gridCol>
              </a:tblGrid>
              <a:tr h="654844">
                <a:tc>
                  <a:txBody>
                    <a:bodyPr/>
                    <a:lstStyle/>
                    <a:p>
                      <a:r>
                        <a:rPr lang="en-GB" dirty="0"/>
                        <a:t>Target</a:t>
                      </a:r>
                    </a:p>
                  </a:txBody>
                  <a:tcPr/>
                </a:tc>
                <a:tc>
                  <a:txBody>
                    <a:bodyPr/>
                    <a:lstStyle/>
                    <a:p>
                      <a:r>
                        <a:rPr lang="en-GB" dirty="0"/>
                        <a:t>Forecast to Q3 2018</a:t>
                      </a:r>
                    </a:p>
                  </a:txBody>
                  <a:tcPr/>
                </a:tc>
                <a:tc>
                  <a:txBody>
                    <a:bodyPr/>
                    <a:lstStyle/>
                    <a:p>
                      <a:r>
                        <a:rPr lang="en-GB" dirty="0"/>
                        <a:t>Actual at Q3 2018</a:t>
                      </a:r>
                    </a:p>
                  </a:txBody>
                  <a:tcPr/>
                </a:tc>
                <a:tc>
                  <a:txBody>
                    <a:bodyPr/>
                    <a:lstStyle/>
                    <a:p>
                      <a:r>
                        <a:rPr lang="en-GB" dirty="0"/>
                        <a:t>Performance</a:t>
                      </a:r>
                    </a:p>
                  </a:txBody>
                  <a:tcPr/>
                </a:tc>
                <a:extLst>
                  <a:ext uri="{0D108BD9-81ED-4DB2-BD59-A6C34878D82A}">
                    <a16:rowId xmlns:a16="http://schemas.microsoft.com/office/drawing/2014/main" val="1826663989"/>
                  </a:ext>
                </a:extLst>
              </a:tr>
              <a:tr h="654844">
                <a:tc>
                  <a:txBody>
                    <a:bodyPr/>
                    <a:lstStyle/>
                    <a:p>
                      <a:r>
                        <a:rPr lang="en-GB" sz="2000" dirty="0"/>
                        <a:t>Participants Supported</a:t>
                      </a:r>
                    </a:p>
                  </a:txBody>
                  <a:tcPr/>
                </a:tc>
                <a:tc>
                  <a:txBody>
                    <a:bodyPr/>
                    <a:lstStyle/>
                    <a:p>
                      <a:r>
                        <a:rPr lang="en-GB" sz="2000" dirty="0"/>
                        <a:t>735</a:t>
                      </a:r>
                    </a:p>
                  </a:txBody>
                  <a:tcPr/>
                </a:tc>
                <a:tc>
                  <a:txBody>
                    <a:bodyPr/>
                    <a:lstStyle/>
                    <a:p>
                      <a:r>
                        <a:rPr lang="en-GB" sz="2000" dirty="0"/>
                        <a:t>677</a:t>
                      </a:r>
                    </a:p>
                  </a:txBody>
                  <a:tcPr/>
                </a:tc>
                <a:tc>
                  <a:txBody>
                    <a:bodyPr/>
                    <a:lstStyle/>
                    <a:p>
                      <a:r>
                        <a:rPr lang="en-GB" sz="2000" dirty="0"/>
                        <a:t>92%</a:t>
                      </a:r>
                    </a:p>
                  </a:txBody>
                  <a:tcPr/>
                </a:tc>
                <a:extLst>
                  <a:ext uri="{0D108BD9-81ED-4DB2-BD59-A6C34878D82A}">
                    <a16:rowId xmlns:a16="http://schemas.microsoft.com/office/drawing/2014/main" val="1185501496"/>
                  </a:ext>
                </a:extLst>
              </a:tr>
              <a:tr h="654844">
                <a:tc>
                  <a:txBody>
                    <a:bodyPr/>
                    <a:lstStyle/>
                    <a:p>
                      <a:r>
                        <a:rPr lang="en-GB" sz="2000" dirty="0"/>
                        <a:t>Participants into Jobs</a:t>
                      </a:r>
                    </a:p>
                  </a:txBody>
                  <a:tcPr/>
                </a:tc>
                <a:tc>
                  <a:txBody>
                    <a:bodyPr/>
                    <a:lstStyle/>
                    <a:p>
                      <a:r>
                        <a:rPr lang="en-GB" sz="2000" dirty="0"/>
                        <a:t>50</a:t>
                      </a:r>
                    </a:p>
                  </a:txBody>
                  <a:tcPr/>
                </a:tc>
                <a:tc>
                  <a:txBody>
                    <a:bodyPr/>
                    <a:lstStyle/>
                    <a:p>
                      <a:r>
                        <a:rPr lang="en-GB" sz="2000" dirty="0"/>
                        <a:t>42</a:t>
                      </a:r>
                    </a:p>
                  </a:txBody>
                  <a:tcPr/>
                </a:tc>
                <a:tc>
                  <a:txBody>
                    <a:bodyPr/>
                    <a:lstStyle/>
                    <a:p>
                      <a:r>
                        <a:rPr lang="en-GB" sz="2000" dirty="0"/>
                        <a:t>84%</a:t>
                      </a:r>
                    </a:p>
                  </a:txBody>
                  <a:tcPr/>
                </a:tc>
                <a:extLst>
                  <a:ext uri="{0D108BD9-81ED-4DB2-BD59-A6C34878D82A}">
                    <a16:rowId xmlns:a16="http://schemas.microsoft.com/office/drawing/2014/main" val="3336745619"/>
                  </a:ext>
                </a:extLst>
              </a:tr>
              <a:tr h="654844">
                <a:tc>
                  <a:txBody>
                    <a:bodyPr/>
                    <a:lstStyle/>
                    <a:p>
                      <a:r>
                        <a:rPr lang="en-GB" sz="2000" dirty="0"/>
                        <a:t>Participants into Education</a:t>
                      </a:r>
                    </a:p>
                  </a:txBody>
                  <a:tcPr/>
                </a:tc>
                <a:tc>
                  <a:txBody>
                    <a:bodyPr/>
                    <a:lstStyle/>
                    <a:p>
                      <a:r>
                        <a:rPr lang="en-GB" sz="2000" dirty="0"/>
                        <a:t>85</a:t>
                      </a:r>
                    </a:p>
                  </a:txBody>
                  <a:tcPr/>
                </a:tc>
                <a:tc>
                  <a:txBody>
                    <a:bodyPr/>
                    <a:lstStyle/>
                    <a:p>
                      <a:r>
                        <a:rPr lang="en-GB" sz="2000" dirty="0"/>
                        <a:t>25</a:t>
                      </a:r>
                    </a:p>
                  </a:txBody>
                  <a:tcPr/>
                </a:tc>
                <a:tc>
                  <a:txBody>
                    <a:bodyPr/>
                    <a:lstStyle/>
                    <a:p>
                      <a:r>
                        <a:rPr lang="en-GB" sz="2000" dirty="0"/>
                        <a:t>29%</a:t>
                      </a:r>
                    </a:p>
                  </a:txBody>
                  <a:tcPr/>
                </a:tc>
                <a:extLst>
                  <a:ext uri="{0D108BD9-81ED-4DB2-BD59-A6C34878D82A}">
                    <a16:rowId xmlns:a16="http://schemas.microsoft.com/office/drawing/2014/main" val="2573877671"/>
                  </a:ext>
                </a:extLst>
              </a:tr>
            </a:tbl>
          </a:graphicData>
        </a:graphic>
      </p:graphicFrame>
    </p:spTree>
    <p:extLst>
      <p:ext uri="{BB962C8B-B14F-4D97-AF65-F5344CB8AC3E}">
        <p14:creationId xmlns:p14="http://schemas.microsoft.com/office/powerpoint/2010/main" val="315639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a:latin typeface="+mn-lt"/>
              </a:rPr>
              <a:t>Our Journey</a:t>
            </a:r>
          </a:p>
        </p:txBody>
      </p:sp>
      <p:sp>
        <p:nvSpPr>
          <p:cNvPr id="3" name="Subtitle 2"/>
          <p:cNvSpPr>
            <a:spLocks noGrp="1"/>
          </p:cNvSpPr>
          <p:nvPr>
            <p:ph idx="1"/>
          </p:nvPr>
        </p:nvSpPr>
        <p:spPr/>
        <p:txBody>
          <a:bodyPr>
            <a:normAutofit/>
          </a:bodyPr>
          <a:lstStyle/>
          <a:p>
            <a:pPr marL="0" indent="0">
              <a:buNone/>
            </a:pPr>
            <a:r>
              <a:rPr lang="en-GB" b="1" dirty="0">
                <a:solidFill>
                  <a:srgbClr val="008530"/>
                </a:solidFill>
              </a:rPr>
              <a:t>Age of Opportunity </a:t>
            </a:r>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FE96096E-D06E-47C1-BAF0-8561A3787A2C}"/>
              </a:ext>
            </a:extLst>
          </p:cNvPr>
          <p:cNvGraphicFramePr>
            <a:graphicFrameLocks noGrp="1"/>
          </p:cNvGraphicFramePr>
          <p:nvPr>
            <p:extLst>
              <p:ext uri="{D42A27DB-BD31-4B8C-83A1-F6EECF244321}">
                <p14:modId xmlns:p14="http://schemas.microsoft.com/office/powerpoint/2010/main" val="1791739346"/>
              </p:ext>
            </p:extLst>
          </p:nvPr>
        </p:nvGraphicFramePr>
        <p:xfrm>
          <a:off x="838200" y="2119312"/>
          <a:ext cx="10122408" cy="2619376"/>
        </p:xfrm>
        <a:graphic>
          <a:graphicData uri="http://schemas.openxmlformats.org/drawingml/2006/table">
            <a:tbl>
              <a:tblPr firstRow="1" bandRow="1">
                <a:tableStyleId>{93296810-A885-4BE3-A3E7-6D5BEEA58F35}</a:tableStyleId>
              </a:tblPr>
              <a:tblGrid>
                <a:gridCol w="3374136">
                  <a:extLst>
                    <a:ext uri="{9D8B030D-6E8A-4147-A177-3AD203B41FA5}">
                      <a16:colId xmlns:a16="http://schemas.microsoft.com/office/drawing/2014/main" val="2483171146"/>
                    </a:ext>
                  </a:extLst>
                </a:gridCol>
                <a:gridCol w="2302554">
                  <a:extLst>
                    <a:ext uri="{9D8B030D-6E8A-4147-A177-3AD203B41FA5}">
                      <a16:colId xmlns:a16="http://schemas.microsoft.com/office/drawing/2014/main" val="1925993190"/>
                    </a:ext>
                  </a:extLst>
                </a:gridCol>
                <a:gridCol w="2222859">
                  <a:extLst>
                    <a:ext uri="{9D8B030D-6E8A-4147-A177-3AD203B41FA5}">
                      <a16:colId xmlns:a16="http://schemas.microsoft.com/office/drawing/2014/main" val="1152745873"/>
                    </a:ext>
                  </a:extLst>
                </a:gridCol>
                <a:gridCol w="2222859">
                  <a:extLst>
                    <a:ext uri="{9D8B030D-6E8A-4147-A177-3AD203B41FA5}">
                      <a16:colId xmlns:a16="http://schemas.microsoft.com/office/drawing/2014/main" val="1257264448"/>
                    </a:ext>
                  </a:extLst>
                </a:gridCol>
              </a:tblGrid>
              <a:tr h="654844">
                <a:tc>
                  <a:txBody>
                    <a:bodyPr/>
                    <a:lstStyle/>
                    <a:p>
                      <a:r>
                        <a:rPr lang="en-GB" dirty="0"/>
                        <a:t>Target</a:t>
                      </a:r>
                    </a:p>
                  </a:txBody>
                  <a:tcPr/>
                </a:tc>
                <a:tc>
                  <a:txBody>
                    <a:bodyPr/>
                    <a:lstStyle/>
                    <a:p>
                      <a:r>
                        <a:rPr lang="en-GB" dirty="0"/>
                        <a:t>Forecast to Q3 2018</a:t>
                      </a:r>
                    </a:p>
                  </a:txBody>
                  <a:tcPr/>
                </a:tc>
                <a:tc>
                  <a:txBody>
                    <a:bodyPr/>
                    <a:lstStyle/>
                    <a:p>
                      <a:r>
                        <a:rPr lang="en-GB" dirty="0"/>
                        <a:t>Actual at Q3 2018</a:t>
                      </a:r>
                    </a:p>
                  </a:txBody>
                  <a:tcPr/>
                </a:tc>
                <a:tc>
                  <a:txBody>
                    <a:bodyPr/>
                    <a:lstStyle/>
                    <a:p>
                      <a:r>
                        <a:rPr lang="en-GB" dirty="0"/>
                        <a:t>Performance</a:t>
                      </a:r>
                    </a:p>
                  </a:txBody>
                  <a:tcPr/>
                </a:tc>
                <a:extLst>
                  <a:ext uri="{0D108BD9-81ED-4DB2-BD59-A6C34878D82A}">
                    <a16:rowId xmlns:a16="http://schemas.microsoft.com/office/drawing/2014/main" val="1826663989"/>
                  </a:ext>
                </a:extLst>
              </a:tr>
              <a:tr h="654844">
                <a:tc>
                  <a:txBody>
                    <a:bodyPr/>
                    <a:lstStyle/>
                    <a:p>
                      <a:r>
                        <a:rPr lang="en-GB" sz="2000" dirty="0"/>
                        <a:t>Participants Supported</a:t>
                      </a:r>
                    </a:p>
                  </a:txBody>
                  <a:tcPr/>
                </a:tc>
                <a:tc>
                  <a:txBody>
                    <a:bodyPr/>
                    <a:lstStyle/>
                    <a:p>
                      <a:r>
                        <a:rPr lang="en-GB" sz="2000" dirty="0"/>
                        <a:t>1112</a:t>
                      </a:r>
                    </a:p>
                  </a:txBody>
                  <a:tcPr/>
                </a:tc>
                <a:tc>
                  <a:txBody>
                    <a:bodyPr/>
                    <a:lstStyle/>
                    <a:p>
                      <a:r>
                        <a:rPr lang="en-GB" sz="2000" dirty="0"/>
                        <a:t>615</a:t>
                      </a:r>
                    </a:p>
                  </a:txBody>
                  <a:tcPr/>
                </a:tc>
                <a:tc>
                  <a:txBody>
                    <a:bodyPr/>
                    <a:lstStyle/>
                    <a:p>
                      <a:r>
                        <a:rPr lang="en-GB" sz="2000" dirty="0"/>
                        <a:t>55%</a:t>
                      </a:r>
                    </a:p>
                  </a:txBody>
                  <a:tcPr/>
                </a:tc>
                <a:extLst>
                  <a:ext uri="{0D108BD9-81ED-4DB2-BD59-A6C34878D82A}">
                    <a16:rowId xmlns:a16="http://schemas.microsoft.com/office/drawing/2014/main" val="1185501496"/>
                  </a:ext>
                </a:extLst>
              </a:tr>
              <a:tr h="654844">
                <a:tc>
                  <a:txBody>
                    <a:bodyPr/>
                    <a:lstStyle/>
                    <a:p>
                      <a:r>
                        <a:rPr lang="en-GB" sz="2000" dirty="0"/>
                        <a:t>Participants into Jobs</a:t>
                      </a:r>
                    </a:p>
                  </a:txBody>
                  <a:tcPr/>
                </a:tc>
                <a:tc>
                  <a:txBody>
                    <a:bodyPr/>
                    <a:lstStyle/>
                    <a:p>
                      <a:r>
                        <a:rPr lang="en-GB" sz="2000" dirty="0"/>
                        <a:t>60</a:t>
                      </a:r>
                    </a:p>
                  </a:txBody>
                  <a:tcPr/>
                </a:tc>
                <a:tc>
                  <a:txBody>
                    <a:bodyPr/>
                    <a:lstStyle/>
                    <a:p>
                      <a:r>
                        <a:rPr lang="en-GB" sz="2000" dirty="0"/>
                        <a:t>62</a:t>
                      </a:r>
                    </a:p>
                  </a:txBody>
                  <a:tcPr/>
                </a:tc>
                <a:tc>
                  <a:txBody>
                    <a:bodyPr/>
                    <a:lstStyle/>
                    <a:p>
                      <a:r>
                        <a:rPr lang="en-GB" sz="2000" dirty="0"/>
                        <a:t>103%</a:t>
                      </a:r>
                    </a:p>
                  </a:txBody>
                  <a:tcPr/>
                </a:tc>
                <a:extLst>
                  <a:ext uri="{0D108BD9-81ED-4DB2-BD59-A6C34878D82A}">
                    <a16:rowId xmlns:a16="http://schemas.microsoft.com/office/drawing/2014/main" val="3336745619"/>
                  </a:ext>
                </a:extLst>
              </a:tr>
              <a:tr h="654844">
                <a:tc>
                  <a:txBody>
                    <a:bodyPr/>
                    <a:lstStyle/>
                    <a:p>
                      <a:r>
                        <a:rPr lang="en-GB" sz="2000" dirty="0"/>
                        <a:t>Participants into Education</a:t>
                      </a:r>
                    </a:p>
                  </a:txBody>
                  <a:tcPr/>
                </a:tc>
                <a:tc>
                  <a:txBody>
                    <a:bodyPr/>
                    <a:lstStyle/>
                    <a:p>
                      <a:r>
                        <a:rPr lang="en-GB" sz="2000" dirty="0"/>
                        <a:t>65</a:t>
                      </a:r>
                    </a:p>
                  </a:txBody>
                  <a:tcPr/>
                </a:tc>
                <a:tc>
                  <a:txBody>
                    <a:bodyPr/>
                    <a:lstStyle/>
                    <a:p>
                      <a:r>
                        <a:rPr lang="en-GB" sz="2000" dirty="0"/>
                        <a:t>7</a:t>
                      </a:r>
                    </a:p>
                  </a:txBody>
                  <a:tcPr/>
                </a:tc>
                <a:tc>
                  <a:txBody>
                    <a:bodyPr/>
                    <a:lstStyle/>
                    <a:p>
                      <a:r>
                        <a:rPr lang="en-GB" sz="2000" dirty="0"/>
                        <a:t>11%</a:t>
                      </a:r>
                    </a:p>
                  </a:txBody>
                  <a:tcPr/>
                </a:tc>
                <a:extLst>
                  <a:ext uri="{0D108BD9-81ED-4DB2-BD59-A6C34878D82A}">
                    <a16:rowId xmlns:a16="http://schemas.microsoft.com/office/drawing/2014/main" val="2573877671"/>
                  </a:ext>
                </a:extLst>
              </a:tr>
            </a:tbl>
          </a:graphicData>
        </a:graphic>
      </p:graphicFrame>
    </p:spTree>
    <p:extLst>
      <p:ext uri="{BB962C8B-B14F-4D97-AF65-F5344CB8AC3E}">
        <p14:creationId xmlns:p14="http://schemas.microsoft.com/office/powerpoint/2010/main" val="107770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65CEF1-5B65-4208-94D6-77F0E696264E}"/>
              </a:ext>
            </a:extLst>
          </p:cNvPr>
          <p:cNvPicPr>
            <a:picLocks noChangeAspect="1"/>
          </p:cNvPicPr>
          <p:nvPr/>
        </p:nvPicPr>
        <p:blipFill>
          <a:blip r:embed="rId2"/>
          <a:stretch>
            <a:fillRect/>
          </a:stretch>
        </p:blipFill>
        <p:spPr>
          <a:xfrm>
            <a:off x="301886" y="2036698"/>
            <a:ext cx="3539677" cy="344722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4BB17C0-6DA9-47AE-AFA5-BA661BCA80B3}"/>
              </a:ext>
            </a:extLst>
          </p:cNvPr>
          <p:cNvPicPr>
            <a:picLocks noChangeAspect="1"/>
          </p:cNvPicPr>
          <p:nvPr/>
        </p:nvPicPr>
        <p:blipFill>
          <a:blip r:embed="rId3"/>
          <a:stretch>
            <a:fillRect/>
          </a:stretch>
        </p:blipFill>
        <p:spPr>
          <a:xfrm>
            <a:off x="8097144" y="2036698"/>
            <a:ext cx="3493538" cy="344722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9798299-AD16-42A0-B250-E594C34D463E}"/>
              </a:ext>
            </a:extLst>
          </p:cNvPr>
          <p:cNvPicPr>
            <a:picLocks noChangeAspect="1"/>
          </p:cNvPicPr>
          <p:nvPr/>
        </p:nvPicPr>
        <p:blipFill>
          <a:blip r:embed="rId4"/>
          <a:stretch>
            <a:fillRect/>
          </a:stretch>
        </p:blipFill>
        <p:spPr>
          <a:xfrm>
            <a:off x="4203305" y="2036698"/>
            <a:ext cx="3532097" cy="3447222"/>
          </a:xfrm>
          <a:prstGeom prst="rect">
            <a:avLst/>
          </a:prstGeom>
        </p:spPr>
      </p:pic>
      <p:sp>
        <p:nvSpPr>
          <p:cNvPr id="7" name="Title 1">
            <a:extLst>
              <a:ext uri="{FF2B5EF4-FFF2-40B4-BE49-F238E27FC236}">
                <a16:creationId xmlns:a16="http://schemas.microsoft.com/office/drawing/2014/main" id="{33B5769E-F503-44C8-A7B8-32CF8AE87F7D}"/>
              </a:ext>
            </a:extLst>
          </p:cNvPr>
          <p:cNvSpPr txBox="1">
            <a:spLocks/>
          </p:cNvSpPr>
          <p:nvPr/>
        </p:nvSpPr>
        <p:spPr>
          <a:xfrm>
            <a:off x="301886" y="529397"/>
            <a:ext cx="10515600" cy="920750"/>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50535A"/>
                </a:solidFill>
                <a:latin typeface="+mj-lt"/>
                <a:ea typeface="+mj-ea"/>
                <a:cs typeface="+mj-cs"/>
              </a:defRPr>
            </a:lvl1pPr>
          </a:lstStyle>
          <a:p>
            <a:r>
              <a:rPr lang="en-GB" sz="4000" b="0" dirty="0">
                <a:latin typeface="+mn-lt"/>
              </a:rPr>
              <a:t>Quotes from Evaluation</a:t>
            </a:r>
          </a:p>
        </p:txBody>
      </p:sp>
    </p:spTree>
    <p:extLst>
      <p:ext uri="{BB962C8B-B14F-4D97-AF65-F5344CB8AC3E}">
        <p14:creationId xmlns:p14="http://schemas.microsoft.com/office/powerpoint/2010/main" val="145650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0" dirty="0">
                <a:latin typeface="+mn-lt"/>
              </a:rPr>
              <a:t>Our Evaluation</a:t>
            </a:r>
          </a:p>
        </p:txBody>
      </p:sp>
      <p:sp>
        <p:nvSpPr>
          <p:cNvPr id="3" name="Subtitle 2"/>
          <p:cNvSpPr>
            <a:spLocks noGrp="1"/>
          </p:cNvSpPr>
          <p:nvPr>
            <p:ph idx="1"/>
          </p:nvPr>
        </p:nvSpPr>
        <p:spPr>
          <a:xfrm>
            <a:off x="675861" y="1739598"/>
            <a:ext cx="8216347" cy="4427882"/>
          </a:xfrm>
        </p:spPr>
        <p:txBody>
          <a:bodyPr>
            <a:normAutofit fontScale="55000" lnSpcReduction="20000"/>
          </a:bodyPr>
          <a:lstStyle/>
          <a:p>
            <a:pPr>
              <a:lnSpc>
                <a:spcPct val="120000"/>
              </a:lnSpc>
              <a:spcBef>
                <a:spcPts val="600"/>
              </a:spcBef>
              <a:spcAft>
                <a:spcPts val="600"/>
              </a:spcAft>
            </a:pPr>
            <a:r>
              <a:rPr lang="en-GB" sz="3200" dirty="0"/>
              <a:t>Without the project often people would be continuing to do ‘nothing’, being aimless and ‘lost’. </a:t>
            </a:r>
          </a:p>
          <a:p>
            <a:pPr>
              <a:lnSpc>
                <a:spcPct val="120000"/>
              </a:lnSpc>
              <a:spcBef>
                <a:spcPts val="600"/>
              </a:spcBef>
              <a:spcAft>
                <a:spcPts val="600"/>
              </a:spcAft>
            </a:pPr>
            <a:r>
              <a:rPr lang="en-GB" sz="3200" b="1" dirty="0"/>
              <a:t>In some cases impact was even more profound, with several participants stating they may no longer be here if it wasn’t for the support they’ve had. </a:t>
            </a:r>
          </a:p>
          <a:p>
            <a:pPr>
              <a:lnSpc>
                <a:spcPct val="120000"/>
              </a:lnSpc>
              <a:spcBef>
                <a:spcPts val="600"/>
              </a:spcBef>
              <a:spcAft>
                <a:spcPts val="600"/>
              </a:spcAft>
            </a:pPr>
            <a:r>
              <a:rPr lang="en-GB" sz="3200" dirty="0"/>
              <a:t>Keyworker model is proving effective in providing essential ‘hand-holding’ for young people with diverse needs.</a:t>
            </a:r>
          </a:p>
          <a:p>
            <a:pPr>
              <a:lnSpc>
                <a:spcPct val="120000"/>
              </a:lnSpc>
              <a:spcBef>
                <a:spcPts val="600"/>
              </a:spcBef>
              <a:spcAft>
                <a:spcPts val="600"/>
              </a:spcAft>
            </a:pPr>
            <a:r>
              <a:rPr lang="en-GB" sz="3200" dirty="0"/>
              <a:t>Flexible, extended time period allows relationships to develop to maximum effect.</a:t>
            </a:r>
          </a:p>
          <a:p>
            <a:pPr>
              <a:lnSpc>
                <a:spcPct val="120000"/>
              </a:lnSpc>
              <a:spcBef>
                <a:spcPts val="600"/>
              </a:spcBef>
              <a:spcAft>
                <a:spcPts val="600"/>
              </a:spcAft>
            </a:pPr>
            <a:r>
              <a:rPr lang="en-GB" sz="3200" dirty="0"/>
              <a:t>IIY is making a significant difference to the lives of young people who are often very low in self-esteem, had negative experiences of education, no work experience, little direction and motivation, and mental health issues.</a:t>
            </a:r>
          </a:p>
          <a:p>
            <a:pPr>
              <a:lnSpc>
                <a:spcPct val="120000"/>
              </a:lnSpc>
              <a:spcBef>
                <a:spcPts val="600"/>
              </a:spcBef>
              <a:spcAft>
                <a:spcPts val="600"/>
              </a:spcAft>
            </a:pPr>
            <a:r>
              <a:rPr lang="en-GB" sz="3200" dirty="0"/>
              <a:t>96% of participants reported being more satisfied with life now compared to before they signed up for the project.</a:t>
            </a:r>
          </a:p>
        </p:txBody>
      </p:sp>
      <p:sp>
        <p:nvSpPr>
          <p:cNvPr id="4" name="Rectangle 3">
            <a:extLst>
              <a:ext uri="{FF2B5EF4-FFF2-40B4-BE49-F238E27FC236}">
                <a16:creationId xmlns:a16="http://schemas.microsoft.com/office/drawing/2014/main" id="{20A86F55-9C16-4558-8468-9E6840802FB2}"/>
              </a:ext>
            </a:extLst>
          </p:cNvPr>
          <p:cNvSpPr/>
          <p:nvPr/>
        </p:nvSpPr>
        <p:spPr>
          <a:xfrm>
            <a:off x="838200" y="1086345"/>
            <a:ext cx="2069541" cy="505972"/>
          </a:xfrm>
          <a:prstGeom prst="rect">
            <a:avLst/>
          </a:prstGeom>
        </p:spPr>
        <p:txBody>
          <a:bodyPr wrap="none">
            <a:spAutoFit/>
          </a:bodyPr>
          <a:lstStyle/>
          <a:p>
            <a:pPr>
              <a:lnSpc>
                <a:spcPct val="120000"/>
              </a:lnSpc>
              <a:spcBef>
                <a:spcPts val="600"/>
              </a:spcBef>
              <a:spcAft>
                <a:spcPts val="600"/>
              </a:spcAft>
            </a:pPr>
            <a:r>
              <a:rPr lang="en-GB" sz="2400" b="1" dirty="0">
                <a:solidFill>
                  <a:srgbClr val="5A287D"/>
                </a:solidFill>
              </a:rPr>
              <a:t>Invest in Youth</a:t>
            </a:r>
          </a:p>
        </p:txBody>
      </p:sp>
      <p:pic>
        <p:nvPicPr>
          <p:cNvPr id="5" name="Picture 4">
            <a:extLst>
              <a:ext uri="{FF2B5EF4-FFF2-40B4-BE49-F238E27FC236}">
                <a16:creationId xmlns:a16="http://schemas.microsoft.com/office/drawing/2014/main" id="{7424F4B5-DE7D-40AA-A5FB-BC7BCE03D223}"/>
              </a:ext>
            </a:extLst>
          </p:cNvPr>
          <p:cNvPicPr>
            <a:picLocks noChangeAspect="1"/>
          </p:cNvPicPr>
          <p:nvPr/>
        </p:nvPicPr>
        <p:blipFill rotWithShape="1">
          <a:blip r:embed="rId3">
            <a:extLst>
              <a:ext uri="{28A0092B-C50C-407E-A947-70E740481C1C}">
                <a14:useLocalDpi xmlns:a14="http://schemas.microsoft.com/office/drawing/2010/main" val="0"/>
              </a:ext>
            </a:extLst>
          </a:blip>
          <a:srcRect l="32199" t="24521" r="51495" b="50000"/>
          <a:stretch/>
        </p:blipFill>
        <p:spPr>
          <a:xfrm rot="287863">
            <a:off x="9065878" y="2514031"/>
            <a:ext cx="2702053" cy="2110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882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5346</TotalTime>
  <Words>856</Words>
  <Application>Microsoft Office PowerPoint</Application>
  <PresentationFormat>Widescreen</PresentationFormat>
  <Paragraphs>118</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Our Projects</vt:lpstr>
      <vt:lpstr>Our Offer</vt:lpstr>
      <vt:lpstr>Our Journey</vt:lpstr>
      <vt:lpstr>Our Journey</vt:lpstr>
      <vt:lpstr>Our Journey</vt:lpstr>
      <vt:lpstr>PowerPoint Presentation</vt:lpstr>
      <vt:lpstr>Our Evaluation</vt:lpstr>
      <vt:lpstr>Our Evaluation</vt:lpstr>
      <vt:lpstr>Our Evaluation</vt:lpstr>
      <vt:lpstr>Our Lessons Learned</vt:lpstr>
      <vt:lpstr>Our Lessons Learned</vt:lpstr>
      <vt:lpstr> The changes we have made…  </vt:lpstr>
      <vt:lpstr>Case study film – BBO in action</vt:lpstr>
      <vt:lpstr>Thank you  –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Participants</dc:title>
  <dc:creator>Amanda Sumner</dc:creator>
  <cp:lastModifiedBy>Donna Sadler</cp:lastModifiedBy>
  <cp:revision>151</cp:revision>
  <cp:lastPrinted>2017-11-06T08:26:12Z</cp:lastPrinted>
  <dcterms:created xsi:type="dcterms:W3CDTF">2017-07-25T08:27:57Z</dcterms:created>
  <dcterms:modified xsi:type="dcterms:W3CDTF">2018-11-28T16:47:27Z</dcterms:modified>
</cp:coreProperties>
</file>