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8" r:id="rId1"/>
    <p:sldMasterId id="2147484187" r:id="rId2"/>
  </p:sldMasterIdLst>
  <p:notesMasterIdLst>
    <p:notesMasterId r:id="rId7"/>
  </p:notesMasterIdLst>
  <p:sldIdLst>
    <p:sldId id="327" r:id="rId3"/>
    <p:sldId id="328" r:id="rId4"/>
    <p:sldId id="329" r:id="rId5"/>
    <p:sldId id="33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53"/>
    <a:srgbClr val="A4E7DA"/>
    <a:srgbClr val="00B0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4633D0-E99F-40EC-87BC-F701E37A5485}" v="295" dt="2018-11-28T21:07:10.7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29" autoAdjust="0"/>
    <p:restoredTop sz="63943" autoAdjust="0"/>
  </p:normalViewPr>
  <p:slideViewPr>
    <p:cSldViewPr>
      <p:cViewPr varScale="1">
        <p:scale>
          <a:sx n="82" d="100"/>
          <a:sy n="82" d="100"/>
        </p:scale>
        <p:origin x="2286" y="96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3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GB"/>
              <a:t>Actual Figures vs Target Figures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7321984065262589E-2"/>
          <c:y val="0.22518404387816557"/>
          <c:w val="0.96535603186947483"/>
          <c:h val="0.558742254759217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Actual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Total Number of Participants</c:v>
                </c:pt>
                <c:pt idx="1">
                  <c:v>Over 50s</c:v>
                </c:pt>
                <c:pt idx="2">
                  <c:v>Disabilities</c:v>
                </c:pt>
                <c:pt idx="3">
                  <c:v>Ethnic Minorities</c:v>
                </c:pt>
                <c:pt idx="4">
                  <c:v>Moved into Education or  Training</c:v>
                </c:pt>
                <c:pt idx="5">
                  <c:v>Moved into Employment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700</c:v>
                </c:pt>
                <c:pt idx="1">
                  <c:v>223</c:v>
                </c:pt>
                <c:pt idx="2">
                  <c:v>257</c:v>
                </c:pt>
                <c:pt idx="3">
                  <c:v>97</c:v>
                </c:pt>
                <c:pt idx="4">
                  <c:v>91</c:v>
                </c:pt>
                <c:pt idx="5">
                  <c:v>213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28-4740-BF39-98BFA1E9ACA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Target</c:v>
                </c:pt>
              </c:strCache>
            </c:strRef>
          </c:tx>
          <c:spPr>
            <a:solidFill>
              <a:srgbClr val="FF9966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Total Number of Participants</c:v>
                </c:pt>
                <c:pt idx="1">
                  <c:v>Over 50s</c:v>
                </c:pt>
                <c:pt idx="2">
                  <c:v>Disabilities</c:v>
                </c:pt>
                <c:pt idx="3">
                  <c:v>Ethnic Minorities</c:v>
                </c:pt>
                <c:pt idx="4">
                  <c:v>Moved into Education or  Training</c:v>
                </c:pt>
                <c:pt idx="5">
                  <c:v>Moved into Employment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350</c:v>
                </c:pt>
                <c:pt idx="1">
                  <c:v>56</c:v>
                </c:pt>
                <c:pt idx="2">
                  <c:v>71</c:v>
                </c:pt>
                <c:pt idx="3">
                  <c:v>50</c:v>
                </c:pt>
                <c:pt idx="4">
                  <c:v>46</c:v>
                </c:pt>
                <c:pt idx="5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328-4740-BF39-98BFA1E9ACA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3047296"/>
        <c:axId val="33048832"/>
      </c:barChart>
      <c:catAx>
        <c:axId val="33047296"/>
        <c:scaling>
          <c:orientation val="minMax"/>
        </c:scaling>
        <c:delete val="0"/>
        <c:axPos val="b"/>
        <c:numFmt formatCode="0.00%" sourceLinked="0"/>
        <c:majorTickMark val="none"/>
        <c:minorTickMark val="none"/>
        <c:tickLblPos val="nextTo"/>
        <c:crossAx val="33048832"/>
        <c:crosses val="autoZero"/>
        <c:auto val="0"/>
        <c:lblAlgn val="ctr"/>
        <c:lblOffset val="100"/>
        <c:noMultiLvlLbl val="0"/>
      </c:catAx>
      <c:valAx>
        <c:axId val="3304883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3047296"/>
        <c:crosses val="autoZero"/>
        <c:crossBetween val="between"/>
      </c:valAx>
    </c:plotArea>
    <c:legend>
      <c:legendPos val="t"/>
      <c:layout/>
      <c:overlay val="0"/>
      <c:spPr>
        <a:solidFill>
          <a:schemeClr val="bg1"/>
        </a:solidFill>
      </c:spPr>
    </c:legend>
    <c:plotVisOnly val="1"/>
    <c:dispBlanksAs val="gap"/>
    <c:showDLblsOverMax val="0"/>
  </c:chart>
  <c:txPr>
    <a:bodyPr/>
    <a:lstStyle/>
    <a:p>
      <a:pPr>
        <a:defRPr sz="1600">
          <a:latin typeface="Arial" panose="020B0604020202020204" pitchFamily="34" charset="0"/>
          <a:cs typeface="Arial" panose="020B0604020202020204" pitchFamily="34" charset="0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0.21429</cdr:x>
      <cdr:y>0.35088</cdr:y>
    </cdr:from>
    <cdr:to>
      <cdr:x>0.32238</cdr:x>
      <cdr:y>0.52334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28192" y="1440160"/>
          <a:ext cx="871730" cy="707886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298% over achieved</a:t>
          </a:r>
        </a:p>
        <a:p xmlns:a="http://schemas.openxmlformats.org/drawingml/2006/main">
          <a:endParaRPr lang="en-GB" dirty="0"/>
        </a:p>
      </cdr:txBody>
    </cdr:sp>
  </cdr:relSizeAnchor>
  <cdr:relSizeAnchor xmlns:cdr="http://schemas.openxmlformats.org/drawingml/2006/chartDrawing">
    <cdr:from>
      <cdr:x>0.36607</cdr:x>
      <cdr:y>0.35088</cdr:y>
    </cdr:from>
    <cdr:to>
      <cdr:x>0.47416</cdr:x>
      <cdr:y>0.4971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952328" y="1440160"/>
          <a:ext cx="871730" cy="60016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261% over achieved</a:t>
          </a:r>
        </a:p>
        <a:p xmlns:a="http://schemas.openxmlformats.org/drawingml/2006/main">
          <a:endParaRPr lang="en-GB" dirty="0"/>
        </a:p>
      </cdr:txBody>
    </cdr:sp>
  </cdr:relSizeAnchor>
  <cdr:relSizeAnchor xmlns:cdr="http://schemas.openxmlformats.org/drawingml/2006/chartDrawing">
    <cdr:from>
      <cdr:x>0.52679</cdr:x>
      <cdr:y>0.35088</cdr:y>
    </cdr:from>
    <cdr:to>
      <cdr:x>0.63488</cdr:x>
      <cdr:y>0.4971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4248472" y="1440160"/>
          <a:ext cx="871730" cy="60016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94% over achieved</a:t>
          </a:r>
        </a:p>
        <a:p xmlns:a="http://schemas.openxmlformats.org/drawingml/2006/main">
          <a:endParaRPr lang="en-GB" dirty="0"/>
        </a:p>
      </cdr:txBody>
    </cdr:sp>
  </cdr:relSizeAnchor>
  <cdr:relSizeAnchor xmlns:cdr="http://schemas.openxmlformats.org/drawingml/2006/chartDrawing">
    <cdr:from>
      <cdr:x>0.6875</cdr:x>
      <cdr:y>0.35088</cdr:y>
    </cdr:from>
    <cdr:to>
      <cdr:x>0.79559</cdr:x>
      <cdr:y>0.4971</cdr:y>
    </cdr:to>
    <cdr:sp macro="" textlink="">
      <cdr:nvSpPr>
        <cdr:cNvPr id="5" name="TextBox 1"/>
        <cdr:cNvSpPr txBox="1"/>
      </cdr:nvSpPr>
      <cdr:spPr>
        <a:xfrm xmlns:a="http://schemas.openxmlformats.org/drawingml/2006/main">
          <a:off x="5544616" y="1440160"/>
          <a:ext cx="871730" cy="60016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97% over achieved</a:t>
          </a:r>
        </a:p>
        <a:p xmlns:a="http://schemas.openxmlformats.org/drawingml/2006/main">
          <a:endParaRPr lang="en-GB" dirty="0"/>
        </a:p>
      </cdr:txBody>
    </cdr:sp>
  </cdr:relSizeAnchor>
  <cdr:relSizeAnchor xmlns:cdr="http://schemas.openxmlformats.org/drawingml/2006/chartDrawing">
    <cdr:from>
      <cdr:x>0.84757</cdr:x>
      <cdr:y>0.35088</cdr:y>
    </cdr:from>
    <cdr:to>
      <cdr:x>0.95566</cdr:x>
      <cdr:y>0.4971</cdr:y>
    </cdr:to>
    <cdr:sp macro="" textlink="">
      <cdr:nvSpPr>
        <cdr:cNvPr id="6" name="TextBox 1"/>
        <cdr:cNvSpPr txBox="1"/>
      </cdr:nvSpPr>
      <cdr:spPr>
        <a:xfrm xmlns:a="http://schemas.openxmlformats.org/drawingml/2006/main">
          <a:off x="6835529" y="1440160"/>
          <a:ext cx="871730" cy="600164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363% over achieved</a:t>
          </a:r>
        </a:p>
        <a:p xmlns:a="http://schemas.openxmlformats.org/drawingml/2006/main">
          <a:endParaRPr lang="en-GB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3EF95-928A-42AC-8936-883CDF531FC4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EB142-DCBE-4E51-B54F-113D8B95D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6828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-108520" y="116078"/>
            <a:ext cx="8424936" cy="628265"/>
            <a:chOff x="-108520" y="116078"/>
            <a:chExt cx="8424936" cy="628265"/>
          </a:xfrm>
          <a:solidFill>
            <a:schemeClr val="bg2"/>
          </a:solidFill>
        </p:grpSpPr>
        <p:sp>
          <p:nvSpPr>
            <p:cNvPr id="6" name="Rectangle 5"/>
            <p:cNvSpPr/>
            <p:nvPr/>
          </p:nvSpPr>
          <p:spPr>
            <a:xfrm>
              <a:off x="-108520" y="116078"/>
              <a:ext cx="8283552" cy="6282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8" name="Isosceles Triangle 7"/>
            <p:cNvSpPr/>
            <p:nvPr/>
          </p:nvSpPr>
          <p:spPr>
            <a:xfrm rot="5400000">
              <a:off x="8104340" y="359518"/>
              <a:ext cx="282768" cy="1413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1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107504" y="908720"/>
            <a:ext cx="8928992" cy="5112569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539552" y="1268760"/>
            <a:ext cx="4755160" cy="2379282"/>
          </a:xfrm>
          <a:prstGeom prst="rect">
            <a:avLst/>
          </a:prstGeom>
          <a:solidFill>
            <a:srgbClr val="48A9DF"/>
          </a:solidFill>
        </p:spPr>
        <p:txBody>
          <a:bodyPr tIns="72000" bIns="108000">
            <a:sp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Aft>
                <a:spcPts val="600"/>
              </a:spcAft>
              <a:buNone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60000" indent="-342900">
              <a:spcAft>
                <a:spcPts val="300"/>
              </a:spcAft>
              <a:buFont typeface="Arial" panose="020B0604020202020204" pitchFamily="34" charset="0"/>
              <a:buChar char="•"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20000" indent="-342900">
              <a:spcAft>
                <a:spcPts val="300"/>
              </a:spcAft>
              <a:buFont typeface="Arial" panose="020B0604020202020204" pitchFamily="34" charset="0"/>
              <a:buChar char="–"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0000" indent="-342900">
              <a:spcAft>
                <a:spcPts val="300"/>
              </a:spcAft>
              <a:buFont typeface="Wingdings" panose="05000000000000000000" pitchFamily="2" charset="2"/>
              <a:buChar char="§"/>
              <a:def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9552" y="188640"/>
            <a:ext cx="6552728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00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0000" indent="-342900"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70000" indent="-342900"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915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(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-108520" y="116078"/>
            <a:ext cx="8424936" cy="628265"/>
            <a:chOff x="-108520" y="116078"/>
            <a:chExt cx="8424936" cy="628265"/>
          </a:xfrm>
          <a:solidFill>
            <a:schemeClr val="accent1"/>
          </a:solidFill>
        </p:grpSpPr>
        <p:sp>
          <p:nvSpPr>
            <p:cNvPr id="5" name="Rectangle 4"/>
            <p:cNvSpPr/>
            <p:nvPr/>
          </p:nvSpPr>
          <p:spPr>
            <a:xfrm>
              <a:off x="-108520" y="116078"/>
              <a:ext cx="8283552" cy="6282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6" name="Isosceles Triangle 5"/>
            <p:cNvSpPr/>
            <p:nvPr/>
          </p:nvSpPr>
          <p:spPr>
            <a:xfrm rot="5400000">
              <a:off x="8104340" y="359518"/>
              <a:ext cx="282768" cy="1413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9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9552" y="188640"/>
            <a:ext cx="6552728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00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0000" indent="-342900"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70000" indent="-342900"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/>
          </p:nvPr>
        </p:nvSpPr>
        <p:spPr>
          <a:xfrm>
            <a:off x="179513" y="908050"/>
            <a:ext cx="8784975" cy="5113338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8100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(3.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-108520" y="116078"/>
            <a:ext cx="8424936" cy="628265"/>
            <a:chOff x="-108520" y="116078"/>
            <a:chExt cx="8424936" cy="628265"/>
          </a:xfrm>
          <a:solidFill>
            <a:schemeClr val="accent1"/>
          </a:solidFill>
        </p:grpSpPr>
        <p:sp>
          <p:nvSpPr>
            <p:cNvPr id="5" name="Rectangle 4"/>
            <p:cNvSpPr/>
            <p:nvPr/>
          </p:nvSpPr>
          <p:spPr>
            <a:xfrm>
              <a:off x="-108520" y="116078"/>
              <a:ext cx="8283552" cy="6282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6" name="Isosceles Triangle 5"/>
            <p:cNvSpPr/>
            <p:nvPr/>
          </p:nvSpPr>
          <p:spPr>
            <a:xfrm rot="5400000">
              <a:off x="8104340" y="359518"/>
              <a:ext cx="282768" cy="1413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107950" y="908050"/>
            <a:ext cx="8928100" cy="51133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9602" y="188640"/>
            <a:ext cx="6552728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00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0000" indent="-342900"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70000" indent="-342900"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sz="quarter" idx="13"/>
          </p:nvPr>
        </p:nvSpPr>
        <p:spPr>
          <a:xfrm>
            <a:off x="539552" y="1268413"/>
            <a:ext cx="7200900" cy="4321175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750935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(3.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-108520" y="116078"/>
            <a:ext cx="8424936" cy="628265"/>
            <a:chOff x="-108520" y="116078"/>
            <a:chExt cx="8424936" cy="628265"/>
          </a:xfrm>
          <a:solidFill>
            <a:schemeClr val="accent1"/>
          </a:solidFill>
        </p:grpSpPr>
        <p:sp>
          <p:nvSpPr>
            <p:cNvPr id="5" name="Rectangle 4"/>
            <p:cNvSpPr/>
            <p:nvPr/>
          </p:nvSpPr>
          <p:spPr>
            <a:xfrm>
              <a:off x="-108520" y="116078"/>
              <a:ext cx="8283552" cy="6282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6" name="Isosceles Triangle 5"/>
            <p:cNvSpPr/>
            <p:nvPr/>
          </p:nvSpPr>
          <p:spPr>
            <a:xfrm rot="5400000">
              <a:off x="8104340" y="359518"/>
              <a:ext cx="282768" cy="1413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107950" y="908050"/>
            <a:ext cx="8928100" cy="51133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9552" y="188640"/>
            <a:ext cx="6552728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00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0000" indent="-342900"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70000" indent="-342900"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539552" y="1052736"/>
            <a:ext cx="4320480" cy="35283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Aft>
                <a:spcPts val="600"/>
              </a:spcAft>
              <a:buNone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60000" indent="-342900">
              <a:spcAft>
                <a:spcPts val="30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20000" indent="-342900">
              <a:spcAft>
                <a:spcPts val="30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0000" indent="-342900">
              <a:spcAft>
                <a:spcPts val="30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78079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(3.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108520" y="116078"/>
            <a:ext cx="8424936" cy="628265"/>
            <a:chOff x="-108520" y="116078"/>
            <a:chExt cx="8424936" cy="628265"/>
          </a:xfrm>
          <a:solidFill>
            <a:schemeClr val="accent1"/>
          </a:solidFill>
        </p:grpSpPr>
        <p:sp>
          <p:nvSpPr>
            <p:cNvPr id="11" name="Rectangle 10"/>
            <p:cNvSpPr/>
            <p:nvPr/>
          </p:nvSpPr>
          <p:spPr>
            <a:xfrm>
              <a:off x="-108520" y="116078"/>
              <a:ext cx="8283552" cy="6282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12" name="Isosceles Triangle 11"/>
            <p:cNvSpPr/>
            <p:nvPr/>
          </p:nvSpPr>
          <p:spPr>
            <a:xfrm rot="5400000">
              <a:off x="8104340" y="359518"/>
              <a:ext cx="282768" cy="1413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13" name="Rectangle 12"/>
          <p:cNvSpPr/>
          <p:nvPr userDrawn="1"/>
        </p:nvSpPr>
        <p:spPr>
          <a:xfrm>
            <a:off x="107950" y="908050"/>
            <a:ext cx="5616575" cy="51133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9552" y="188640"/>
            <a:ext cx="6552728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00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0000" indent="-342900"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70000" indent="-342900"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539552" y="1052736"/>
            <a:ext cx="4320480" cy="35283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Aft>
                <a:spcPts val="600"/>
              </a:spcAft>
              <a:buNone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60000" indent="-342900">
              <a:spcAft>
                <a:spcPts val="30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20000" indent="-342900">
              <a:spcAft>
                <a:spcPts val="30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0000" indent="-342900">
              <a:spcAft>
                <a:spcPts val="30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867400" y="908720"/>
            <a:ext cx="3169096" cy="3168352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5868145" y="4221089"/>
            <a:ext cx="1512167" cy="180020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7524328" y="4221090"/>
            <a:ext cx="1512168" cy="1800199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333692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(4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-108520" y="116078"/>
            <a:ext cx="8424936" cy="628265"/>
            <a:chOff x="-108520" y="116078"/>
            <a:chExt cx="8424936" cy="628265"/>
          </a:xfrm>
          <a:solidFill>
            <a:schemeClr val="accent2"/>
          </a:solidFill>
        </p:grpSpPr>
        <p:sp>
          <p:nvSpPr>
            <p:cNvPr id="5" name="Rectangle 4"/>
            <p:cNvSpPr/>
            <p:nvPr/>
          </p:nvSpPr>
          <p:spPr>
            <a:xfrm>
              <a:off x="-108520" y="116078"/>
              <a:ext cx="8283552" cy="6282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6" name="Isosceles Triangle 5"/>
            <p:cNvSpPr/>
            <p:nvPr/>
          </p:nvSpPr>
          <p:spPr>
            <a:xfrm rot="5400000">
              <a:off x="8104340" y="359518"/>
              <a:ext cx="282768" cy="1413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9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9552" y="188640"/>
            <a:ext cx="6552728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00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0000" indent="-342900"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70000" indent="-342900"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79513" y="908050"/>
            <a:ext cx="8784975" cy="5113338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45284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(4.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 userDrawn="1"/>
        </p:nvGrpSpPr>
        <p:grpSpPr bwMode="auto">
          <a:xfrm>
            <a:off x="-107950" y="115888"/>
            <a:ext cx="8424863" cy="628650"/>
            <a:chOff x="-108520" y="116078"/>
            <a:chExt cx="8424936" cy="628265"/>
          </a:xfrm>
        </p:grpSpPr>
        <p:sp>
          <p:nvSpPr>
            <p:cNvPr id="5" name="Rectangle 4"/>
            <p:cNvSpPr/>
            <p:nvPr userDrawn="1"/>
          </p:nvSpPr>
          <p:spPr>
            <a:xfrm>
              <a:off x="-108520" y="116078"/>
              <a:ext cx="8283647" cy="628265"/>
            </a:xfrm>
            <a:prstGeom prst="rect">
              <a:avLst/>
            </a:prstGeom>
            <a:solidFill>
              <a:srgbClr val="BA2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6" name="Isosceles Triangle 5"/>
            <p:cNvSpPr/>
            <p:nvPr userDrawn="1"/>
          </p:nvSpPr>
          <p:spPr>
            <a:xfrm rot="5400000">
              <a:off x="8104570" y="359566"/>
              <a:ext cx="282402" cy="141289"/>
            </a:xfrm>
            <a:prstGeom prst="triangle">
              <a:avLst/>
            </a:prstGeom>
            <a:solidFill>
              <a:srgbClr val="BA2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107950" y="908050"/>
            <a:ext cx="8928100" cy="51133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9602" y="188640"/>
            <a:ext cx="6552728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00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0000" indent="-342900"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70000" indent="-342900"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sz="quarter" idx="13"/>
          </p:nvPr>
        </p:nvSpPr>
        <p:spPr>
          <a:xfrm>
            <a:off x="539552" y="1268413"/>
            <a:ext cx="8064896" cy="4321175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424313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(4.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>
            <a:grpSpLocks/>
          </p:cNvGrpSpPr>
          <p:nvPr userDrawn="1"/>
        </p:nvGrpSpPr>
        <p:grpSpPr bwMode="auto">
          <a:xfrm>
            <a:off x="-107950" y="115888"/>
            <a:ext cx="8424863" cy="628650"/>
            <a:chOff x="-108520" y="116078"/>
            <a:chExt cx="8424936" cy="628265"/>
          </a:xfrm>
        </p:grpSpPr>
        <p:sp>
          <p:nvSpPr>
            <p:cNvPr id="5" name="Rectangle 4"/>
            <p:cNvSpPr/>
            <p:nvPr userDrawn="1"/>
          </p:nvSpPr>
          <p:spPr>
            <a:xfrm>
              <a:off x="-108520" y="116078"/>
              <a:ext cx="8283647" cy="628265"/>
            </a:xfrm>
            <a:prstGeom prst="rect">
              <a:avLst/>
            </a:prstGeom>
            <a:solidFill>
              <a:srgbClr val="BA2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6" name="Isosceles Triangle 5"/>
            <p:cNvSpPr/>
            <p:nvPr userDrawn="1"/>
          </p:nvSpPr>
          <p:spPr>
            <a:xfrm rot="5400000">
              <a:off x="8104570" y="359566"/>
              <a:ext cx="282402" cy="141289"/>
            </a:xfrm>
            <a:prstGeom prst="triangle">
              <a:avLst/>
            </a:prstGeom>
            <a:solidFill>
              <a:srgbClr val="BA2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107950" y="908050"/>
            <a:ext cx="8928100" cy="51133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9552" y="188640"/>
            <a:ext cx="6552728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00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0000" indent="-342900"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70000" indent="-342900"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539552" y="1052736"/>
            <a:ext cx="4320480" cy="35283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Aft>
                <a:spcPts val="600"/>
              </a:spcAft>
              <a:buNone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60000" indent="-342900">
              <a:spcAft>
                <a:spcPts val="30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20000" indent="-342900">
              <a:spcAft>
                <a:spcPts val="30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0000" indent="-342900">
              <a:spcAft>
                <a:spcPts val="30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8405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(4.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3"/>
          <p:cNvGrpSpPr>
            <a:grpSpLocks/>
          </p:cNvGrpSpPr>
          <p:nvPr userDrawn="1"/>
        </p:nvGrpSpPr>
        <p:grpSpPr bwMode="auto">
          <a:xfrm>
            <a:off x="-107950" y="115888"/>
            <a:ext cx="8424863" cy="628650"/>
            <a:chOff x="-108520" y="116078"/>
            <a:chExt cx="8424936" cy="628265"/>
          </a:xfrm>
        </p:grpSpPr>
        <p:sp>
          <p:nvSpPr>
            <p:cNvPr id="8" name="Rectangle 7"/>
            <p:cNvSpPr/>
            <p:nvPr userDrawn="1"/>
          </p:nvSpPr>
          <p:spPr>
            <a:xfrm>
              <a:off x="-108520" y="116078"/>
              <a:ext cx="8283647" cy="628265"/>
            </a:xfrm>
            <a:prstGeom prst="rect">
              <a:avLst/>
            </a:prstGeom>
            <a:solidFill>
              <a:srgbClr val="BA2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9" name="Isosceles Triangle 8"/>
            <p:cNvSpPr/>
            <p:nvPr userDrawn="1"/>
          </p:nvSpPr>
          <p:spPr>
            <a:xfrm rot="5400000">
              <a:off x="8104570" y="359566"/>
              <a:ext cx="282402" cy="141289"/>
            </a:xfrm>
            <a:prstGeom prst="triangle">
              <a:avLst/>
            </a:prstGeom>
            <a:solidFill>
              <a:srgbClr val="BA21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10" name="Rectangle 9"/>
          <p:cNvSpPr/>
          <p:nvPr userDrawn="1"/>
        </p:nvSpPr>
        <p:spPr>
          <a:xfrm>
            <a:off x="107950" y="908050"/>
            <a:ext cx="5616575" cy="51133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9552" y="188640"/>
            <a:ext cx="6552728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00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0000" indent="-342900"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70000" indent="-342900"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539552" y="1052736"/>
            <a:ext cx="4320480" cy="35283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Aft>
                <a:spcPts val="600"/>
              </a:spcAft>
              <a:buNone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60000" indent="-342900">
              <a:spcAft>
                <a:spcPts val="30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20000" indent="-342900">
              <a:spcAft>
                <a:spcPts val="30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0000" indent="-342900">
              <a:spcAft>
                <a:spcPts val="30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867400" y="908720"/>
            <a:ext cx="3169096" cy="3168352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5868145" y="4221089"/>
            <a:ext cx="1512167" cy="180020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7524328" y="4221090"/>
            <a:ext cx="1512168" cy="1800199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914273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(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-108520" y="116078"/>
            <a:ext cx="8424936" cy="628265"/>
            <a:chOff x="-108520" y="116078"/>
            <a:chExt cx="8424936" cy="628265"/>
          </a:xfrm>
          <a:solidFill>
            <a:schemeClr val="accent3"/>
          </a:solidFill>
        </p:grpSpPr>
        <p:sp>
          <p:nvSpPr>
            <p:cNvPr id="5" name="Rectangle 4"/>
            <p:cNvSpPr/>
            <p:nvPr/>
          </p:nvSpPr>
          <p:spPr>
            <a:xfrm>
              <a:off x="-108520" y="116078"/>
              <a:ext cx="8283552" cy="6282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6" name="Isosceles Triangle 5"/>
            <p:cNvSpPr/>
            <p:nvPr/>
          </p:nvSpPr>
          <p:spPr>
            <a:xfrm rot="5400000">
              <a:off x="8104340" y="359518"/>
              <a:ext cx="282768" cy="1413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9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9552" y="188640"/>
            <a:ext cx="6552728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00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0000" indent="-342900"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70000" indent="-342900"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/>
          </p:nvPr>
        </p:nvSpPr>
        <p:spPr>
          <a:xfrm>
            <a:off x="179513" y="908050"/>
            <a:ext cx="8784975" cy="5113338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45959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(5.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-108520" y="116078"/>
            <a:ext cx="8424936" cy="628265"/>
            <a:chOff x="-108520" y="116078"/>
            <a:chExt cx="8424936" cy="628265"/>
          </a:xfrm>
          <a:solidFill>
            <a:schemeClr val="accent3"/>
          </a:solidFill>
        </p:grpSpPr>
        <p:sp>
          <p:nvSpPr>
            <p:cNvPr id="5" name="Rectangle 4"/>
            <p:cNvSpPr/>
            <p:nvPr/>
          </p:nvSpPr>
          <p:spPr>
            <a:xfrm>
              <a:off x="-108520" y="116078"/>
              <a:ext cx="8283552" cy="6282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6" name="Isosceles Triangle 5"/>
            <p:cNvSpPr/>
            <p:nvPr/>
          </p:nvSpPr>
          <p:spPr>
            <a:xfrm rot="5400000">
              <a:off x="8104340" y="359518"/>
              <a:ext cx="282768" cy="1413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107950" y="908050"/>
            <a:ext cx="8928100" cy="51133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9602" y="188640"/>
            <a:ext cx="6552728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00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0000" indent="-342900"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70000" indent="-342900"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sz="quarter" idx="13"/>
          </p:nvPr>
        </p:nvSpPr>
        <p:spPr>
          <a:xfrm>
            <a:off x="539552" y="1268413"/>
            <a:ext cx="8064896" cy="4321175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094703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(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-108520" y="116078"/>
            <a:ext cx="8424936" cy="628265"/>
            <a:chOff x="-108520" y="116078"/>
            <a:chExt cx="8424936" cy="628265"/>
          </a:xfrm>
          <a:solidFill>
            <a:schemeClr val="bg2"/>
          </a:solidFill>
        </p:grpSpPr>
        <p:sp>
          <p:nvSpPr>
            <p:cNvPr id="5" name="Rectangle 4"/>
            <p:cNvSpPr/>
            <p:nvPr/>
          </p:nvSpPr>
          <p:spPr>
            <a:xfrm>
              <a:off x="-108520" y="116078"/>
              <a:ext cx="8283552" cy="6282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6" name="Isosceles Triangle 5"/>
            <p:cNvSpPr/>
            <p:nvPr/>
          </p:nvSpPr>
          <p:spPr>
            <a:xfrm rot="5400000">
              <a:off x="8104340" y="359518"/>
              <a:ext cx="282768" cy="1413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9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9552" y="188640"/>
            <a:ext cx="6552728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00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0000" indent="-342900"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70000" indent="-342900"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/>
          </p:nvPr>
        </p:nvSpPr>
        <p:spPr>
          <a:xfrm>
            <a:off x="179513" y="908050"/>
            <a:ext cx="8784975" cy="5113338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99265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(5.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-108520" y="116078"/>
            <a:ext cx="8424936" cy="628265"/>
            <a:chOff x="-108520" y="116078"/>
            <a:chExt cx="8424936" cy="628265"/>
          </a:xfrm>
          <a:solidFill>
            <a:schemeClr val="accent3"/>
          </a:solidFill>
        </p:grpSpPr>
        <p:sp>
          <p:nvSpPr>
            <p:cNvPr id="5" name="Rectangle 4"/>
            <p:cNvSpPr/>
            <p:nvPr/>
          </p:nvSpPr>
          <p:spPr>
            <a:xfrm>
              <a:off x="-108520" y="116078"/>
              <a:ext cx="8283552" cy="6282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6" name="Isosceles Triangle 5"/>
            <p:cNvSpPr/>
            <p:nvPr/>
          </p:nvSpPr>
          <p:spPr>
            <a:xfrm rot="5400000">
              <a:off x="8104340" y="359518"/>
              <a:ext cx="282768" cy="1413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107950" y="908050"/>
            <a:ext cx="8928100" cy="51133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9552" y="188640"/>
            <a:ext cx="6552728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00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0000" indent="-342900"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70000" indent="-342900"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539552" y="1052736"/>
            <a:ext cx="4320480" cy="35283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Aft>
                <a:spcPts val="600"/>
              </a:spcAft>
              <a:buNone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60000" indent="-342900">
              <a:spcAft>
                <a:spcPts val="30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20000" indent="-342900">
              <a:spcAft>
                <a:spcPts val="30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0000" indent="-342900">
              <a:spcAft>
                <a:spcPts val="30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4585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(5.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108520" y="116078"/>
            <a:ext cx="8424936" cy="628265"/>
            <a:chOff x="-108520" y="116078"/>
            <a:chExt cx="8424936" cy="628265"/>
          </a:xfrm>
          <a:solidFill>
            <a:schemeClr val="accent3"/>
          </a:solidFill>
        </p:grpSpPr>
        <p:sp>
          <p:nvSpPr>
            <p:cNvPr id="8" name="Rectangle 7"/>
            <p:cNvSpPr/>
            <p:nvPr/>
          </p:nvSpPr>
          <p:spPr>
            <a:xfrm>
              <a:off x="-108520" y="116078"/>
              <a:ext cx="8283552" cy="6282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11" name="Isosceles Triangle 10"/>
            <p:cNvSpPr/>
            <p:nvPr/>
          </p:nvSpPr>
          <p:spPr>
            <a:xfrm rot="5400000">
              <a:off x="8104340" y="359518"/>
              <a:ext cx="282768" cy="1413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13" name="Rectangle 12"/>
          <p:cNvSpPr/>
          <p:nvPr userDrawn="1"/>
        </p:nvSpPr>
        <p:spPr>
          <a:xfrm>
            <a:off x="107950" y="908050"/>
            <a:ext cx="5616575" cy="51133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9552" y="188640"/>
            <a:ext cx="6552728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00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0000" indent="-342900"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70000" indent="-342900"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539552" y="1052736"/>
            <a:ext cx="4320480" cy="35283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Aft>
                <a:spcPts val="600"/>
              </a:spcAft>
              <a:buNone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60000" indent="-342900">
              <a:spcAft>
                <a:spcPts val="30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20000" indent="-342900">
              <a:spcAft>
                <a:spcPts val="30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0000" indent="-342900">
              <a:spcAft>
                <a:spcPts val="30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867400" y="908720"/>
            <a:ext cx="3169096" cy="3168352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5868145" y="4221089"/>
            <a:ext cx="1512167" cy="180020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12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7524328" y="4221090"/>
            <a:ext cx="1512168" cy="1800199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1573549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(6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-108520" y="116078"/>
            <a:ext cx="8424936" cy="628265"/>
            <a:chOff x="-108520" y="116078"/>
            <a:chExt cx="8424936" cy="628265"/>
          </a:xfrm>
          <a:solidFill>
            <a:schemeClr val="accent4"/>
          </a:solidFill>
        </p:grpSpPr>
        <p:sp>
          <p:nvSpPr>
            <p:cNvPr id="5" name="Rectangle 4"/>
            <p:cNvSpPr/>
            <p:nvPr/>
          </p:nvSpPr>
          <p:spPr>
            <a:xfrm>
              <a:off x="-108520" y="116078"/>
              <a:ext cx="8283552" cy="6282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6" name="Isosceles Triangle 5"/>
            <p:cNvSpPr/>
            <p:nvPr/>
          </p:nvSpPr>
          <p:spPr>
            <a:xfrm rot="5400000">
              <a:off x="8104340" y="359518"/>
              <a:ext cx="282768" cy="1413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9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9552" y="188640"/>
            <a:ext cx="6552728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00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0000" indent="-342900"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70000" indent="-342900"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/>
          </p:nvPr>
        </p:nvSpPr>
        <p:spPr>
          <a:xfrm>
            <a:off x="179513" y="908050"/>
            <a:ext cx="8784975" cy="5113338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99411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(6.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-108520" y="116078"/>
            <a:ext cx="8424936" cy="628265"/>
            <a:chOff x="-108520" y="116078"/>
            <a:chExt cx="8424936" cy="628265"/>
          </a:xfrm>
          <a:solidFill>
            <a:schemeClr val="accent4"/>
          </a:solidFill>
        </p:grpSpPr>
        <p:sp>
          <p:nvSpPr>
            <p:cNvPr id="5" name="Rectangle 4"/>
            <p:cNvSpPr/>
            <p:nvPr/>
          </p:nvSpPr>
          <p:spPr>
            <a:xfrm>
              <a:off x="-108520" y="116078"/>
              <a:ext cx="8283552" cy="6282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6" name="Isosceles Triangle 5"/>
            <p:cNvSpPr/>
            <p:nvPr/>
          </p:nvSpPr>
          <p:spPr>
            <a:xfrm rot="5400000">
              <a:off x="8104340" y="359518"/>
              <a:ext cx="282768" cy="1413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107950" y="908050"/>
            <a:ext cx="8928100" cy="51133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9602" y="188640"/>
            <a:ext cx="6552728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00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0000" indent="-342900"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70000" indent="-342900"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sz="quarter" idx="13"/>
          </p:nvPr>
        </p:nvSpPr>
        <p:spPr>
          <a:xfrm>
            <a:off x="539552" y="1268413"/>
            <a:ext cx="7200900" cy="4321175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703503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(6.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-108520" y="116078"/>
            <a:ext cx="8424936" cy="628265"/>
            <a:chOff x="-108520" y="116078"/>
            <a:chExt cx="8424936" cy="628265"/>
          </a:xfrm>
          <a:solidFill>
            <a:schemeClr val="accent4"/>
          </a:solidFill>
        </p:grpSpPr>
        <p:sp>
          <p:nvSpPr>
            <p:cNvPr id="5" name="Rectangle 4"/>
            <p:cNvSpPr/>
            <p:nvPr/>
          </p:nvSpPr>
          <p:spPr>
            <a:xfrm>
              <a:off x="-108520" y="116078"/>
              <a:ext cx="8283552" cy="6282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6" name="Isosceles Triangle 5"/>
            <p:cNvSpPr/>
            <p:nvPr/>
          </p:nvSpPr>
          <p:spPr>
            <a:xfrm rot="5400000">
              <a:off x="8104340" y="359518"/>
              <a:ext cx="282768" cy="1413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107950" y="908050"/>
            <a:ext cx="8928100" cy="51133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9552" y="188640"/>
            <a:ext cx="6552728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00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0000" indent="-342900"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70000" indent="-342900"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539552" y="1052736"/>
            <a:ext cx="4320480" cy="35283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Aft>
                <a:spcPts val="600"/>
              </a:spcAft>
              <a:buNone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60000" indent="-342900">
              <a:spcAft>
                <a:spcPts val="30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20000" indent="-342900">
              <a:spcAft>
                <a:spcPts val="30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0000" indent="-342900">
              <a:spcAft>
                <a:spcPts val="30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593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(6.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108520" y="116078"/>
            <a:ext cx="8424936" cy="628265"/>
            <a:chOff x="-108520" y="116078"/>
            <a:chExt cx="8424936" cy="628265"/>
          </a:xfrm>
          <a:solidFill>
            <a:schemeClr val="accent4"/>
          </a:solidFill>
        </p:grpSpPr>
        <p:sp>
          <p:nvSpPr>
            <p:cNvPr id="8" name="Rectangle 7"/>
            <p:cNvSpPr/>
            <p:nvPr/>
          </p:nvSpPr>
          <p:spPr>
            <a:xfrm>
              <a:off x="-108520" y="116078"/>
              <a:ext cx="8283552" cy="6282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9" name="Isosceles Triangle 8"/>
            <p:cNvSpPr/>
            <p:nvPr/>
          </p:nvSpPr>
          <p:spPr>
            <a:xfrm rot="5400000">
              <a:off x="8104340" y="359518"/>
              <a:ext cx="282768" cy="1413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11" name="Rectangle 10"/>
          <p:cNvSpPr/>
          <p:nvPr userDrawn="1"/>
        </p:nvSpPr>
        <p:spPr>
          <a:xfrm>
            <a:off x="107950" y="908050"/>
            <a:ext cx="5616575" cy="51133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9552" y="188640"/>
            <a:ext cx="6552728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00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0000" indent="-342900"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70000" indent="-342900"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539552" y="1052736"/>
            <a:ext cx="4320480" cy="35283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Aft>
                <a:spcPts val="600"/>
              </a:spcAft>
              <a:buNone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60000" indent="-342900">
              <a:spcAft>
                <a:spcPts val="30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20000" indent="-342900">
              <a:spcAft>
                <a:spcPts val="30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0000" indent="-342900">
              <a:spcAft>
                <a:spcPts val="30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867400" y="908720"/>
            <a:ext cx="3169096" cy="3168352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13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5868145" y="4221089"/>
            <a:ext cx="1512167" cy="180020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14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7524328" y="4221090"/>
            <a:ext cx="1512168" cy="1800199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7278892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(7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-108520" y="116078"/>
            <a:ext cx="8424936" cy="628265"/>
            <a:chOff x="-108520" y="116078"/>
            <a:chExt cx="8424936" cy="628265"/>
          </a:xfrm>
          <a:solidFill>
            <a:schemeClr val="accent5"/>
          </a:solidFill>
        </p:grpSpPr>
        <p:sp>
          <p:nvSpPr>
            <p:cNvPr id="5" name="Rectangle 4"/>
            <p:cNvSpPr/>
            <p:nvPr/>
          </p:nvSpPr>
          <p:spPr>
            <a:xfrm>
              <a:off x="-108520" y="116078"/>
              <a:ext cx="8283552" cy="6282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6" name="Isosceles Triangle 5"/>
            <p:cNvSpPr/>
            <p:nvPr/>
          </p:nvSpPr>
          <p:spPr>
            <a:xfrm rot="5400000">
              <a:off x="8104340" y="359518"/>
              <a:ext cx="282768" cy="1413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9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9552" y="188640"/>
            <a:ext cx="6552728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00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0000" indent="-342900"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70000" indent="-342900"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/>
          </p:nvPr>
        </p:nvSpPr>
        <p:spPr>
          <a:xfrm>
            <a:off x="179513" y="908050"/>
            <a:ext cx="8784975" cy="5113338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20282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(7.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-108520" y="116078"/>
            <a:ext cx="8424936" cy="628265"/>
            <a:chOff x="-108520" y="116078"/>
            <a:chExt cx="8424936" cy="628265"/>
          </a:xfrm>
          <a:solidFill>
            <a:schemeClr val="accent5"/>
          </a:solidFill>
        </p:grpSpPr>
        <p:sp>
          <p:nvSpPr>
            <p:cNvPr id="5" name="Rectangle 4"/>
            <p:cNvSpPr/>
            <p:nvPr/>
          </p:nvSpPr>
          <p:spPr>
            <a:xfrm>
              <a:off x="-108520" y="116078"/>
              <a:ext cx="8283552" cy="6282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6" name="Isosceles Triangle 5"/>
            <p:cNvSpPr/>
            <p:nvPr/>
          </p:nvSpPr>
          <p:spPr>
            <a:xfrm rot="5400000">
              <a:off x="8104340" y="359518"/>
              <a:ext cx="282768" cy="1413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107950" y="908050"/>
            <a:ext cx="8928100" cy="51133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9602" y="188640"/>
            <a:ext cx="6552728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00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0000" indent="-342900"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70000" indent="-342900"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sz="quarter" idx="13"/>
          </p:nvPr>
        </p:nvSpPr>
        <p:spPr>
          <a:xfrm>
            <a:off x="539552" y="1268413"/>
            <a:ext cx="8064896" cy="4321175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7651182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(7.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-108520" y="116078"/>
            <a:ext cx="8424936" cy="628265"/>
            <a:chOff x="-108520" y="116078"/>
            <a:chExt cx="8424936" cy="628265"/>
          </a:xfrm>
          <a:solidFill>
            <a:schemeClr val="accent5"/>
          </a:solidFill>
        </p:grpSpPr>
        <p:sp>
          <p:nvSpPr>
            <p:cNvPr id="5" name="Rectangle 4"/>
            <p:cNvSpPr/>
            <p:nvPr/>
          </p:nvSpPr>
          <p:spPr>
            <a:xfrm>
              <a:off x="-108520" y="116078"/>
              <a:ext cx="8283552" cy="6282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6" name="Isosceles Triangle 5"/>
            <p:cNvSpPr/>
            <p:nvPr/>
          </p:nvSpPr>
          <p:spPr>
            <a:xfrm rot="5400000">
              <a:off x="8104340" y="359518"/>
              <a:ext cx="282768" cy="1413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107950" y="908050"/>
            <a:ext cx="8928100" cy="51133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9552" y="188640"/>
            <a:ext cx="6552728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00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0000" indent="-342900"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70000" indent="-342900"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539552" y="1052736"/>
            <a:ext cx="4320480" cy="35283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Aft>
                <a:spcPts val="600"/>
              </a:spcAft>
              <a:buNone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60000" indent="-342900">
              <a:spcAft>
                <a:spcPts val="30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20000" indent="-342900">
              <a:spcAft>
                <a:spcPts val="30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0000" indent="-342900">
              <a:spcAft>
                <a:spcPts val="30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80175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(7.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108520" y="116078"/>
            <a:ext cx="8424936" cy="628265"/>
            <a:chOff x="-108520" y="116078"/>
            <a:chExt cx="8424936" cy="628265"/>
          </a:xfrm>
          <a:solidFill>
            <a:schemeClr val="accent5"/>
          </a:solidFill>
        </p:grpSpPr>
        <p:sp>
          <p:nvSpPr>
            <p:cNvPr id="8" name="Rectangle 7"/>
            <p:cNvSpPr/>
            <p:nvPr/>
          </p:nvSpPr>
          <p:spPr>
            <a:xfrm>
              <a:off x="-108520" y="116078"/>
              <a:ext cx="8283552" cy="6282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9" name="Isosceles Triangle 8"/>
            <p:cNvSpPr/>
            <p:nvPr/>
          </p:nvSpPr>
          <p:spPr>
            <a:xfrm rot="5400000">
              <a:off x="8104340" y="359518"/>
              <a:ext cx="282768" cy="1413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10" name="Rectangle 9"/>
          <p:cNvSpPr/>
          <p:nvPr userDrawn="1"/>
        </p:nvSpPr>
        <p:spPr>
          <a:xfrm>
            <a:off x="107950" y="908050"/>
            <a:ext cx="5616575" cy="51133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9552" y="188640"/>
            <a:ext cx="6552728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00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0000" indent="-342900"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70000" indent="-342900"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539552" y="1052736"/>
            <a:ext cx="4320480" cy="35283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Aft>
                <a:spcPts val="600"/>
              </a:spcAft>
              <a:buNone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60000" indent="-342900">
              <a:spcAft>
                <a:spcPts val="30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20000" indent="-342900">
              <a:spcAft>
                <a:spcPts val="30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0000" indent="-342900">
              <a:spcAft>
                <a:spcPts val="30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867400" y="908720"/>
            <a:ext cx="3169096" cy="3168352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22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5868145" y="4221089"/>
            <a:ext cx="1512167" cy="180020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23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7524328" y="4221090"/>
            <a:ext cx="1512168" cy="1800199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60956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(1.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-108520" y="116078"/>
            <a:ext cx="8424936" cy="628265"/>
            <a:chOff x="-108520" y="116078"/>
            <a:chExt cx="8424936" cy="628265"/>
          </a:xfrm>
          <a:solidFill>
            <a:schemeClr val="bg2"/>
          </a:solidFill>
        </p:grpSpPr>
        <p:sp>
          <p:nvSpPr>
            <p:cNvPr id="5" name="Rectangle 4"/>
            <p:cNvSpPr/>
            <p:nvPr/>
          </p:nvSpPr>
          <p:spPr>
            <a:xfrm>
              <a:off x="-108520" y="116078"/>
              <a:ext cx="8283552" cy="6282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6" name="Isosceles Triangle 5"/>
            <p:cNvSpPr/>
            <p:nvPr/>
          </p:nvSpPr>
          <p:spPr>
            <a:xfrm rot="5400000">
              <a:off x="8104340" y="359518"/>
              <a:ext cx="282768" cy="1413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107950" y="908050"/>
            <a:ext cx="8928100" cy="51133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9602" y="188640"/>
            <a:ext cx="6552728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00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0000" indent="-342900"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70000" indent="-342900"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sz="quarter" idx="13"/>
          </p:nvPr>
        </p:nvSpPr>
        <p:spPr>
          <a:xfrm>
            <a:off x="539552" y="1268413"/>
            <a:ext cx="7200900" cy="4321175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8360078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Page (5.5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>
          <a:xfrm>
            <a:off x="-108520" y="116078"/>
            <a:ext cx="8424936" cy="628265"/>
            <a:chOff x="-108520" y="116078"/>
            <a:chExt cx="8424936" cy="628265"/>
          </a:xfrm>
          <a:solidFill>
            <a:schemeClr val="accent3"/>
          </a:solidFill>
        </p:grpSpPr>
        <p:sp>
          <p:nvSpPr>
            <p:cNvPr id="6" name="Rectangle 5"/>
            <p:cNvSpPr/>
            <p:nvPr/>
          </p:nvSpPr>
          <p:spPr>
            <a:xfrm>
              <a:off x="-108520" y="116078"/>
              <a:ext cx="8283552" cy="628265"/>
            </a:xfrm>
            <a:prstGeom prst="rect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 dirty="0">
                <a:solidFill>
                  <a:srgbClr val="FFFFFF"/>
                </a:solidFill>
                <a:latin typeface="Calibri"/>
              </a:endParaRPr>
            </a:p>
          </p:txBody>
        </p:sp>
        <p:sp>
          <p:nvSpPr>
            <p:cNvPr id="7" name="Isosceles Triangle 6"/>
            <p:cNvSpPr/>
            <p:nvPr/>
          </p:nvSpPr>
          <p:spPr>
            <a:xfrm rot="5400000">
              <a:off x="8104340" y="359518"/>
              <a:ext cx="282768" cy="141384"/>
            </a:xfrm>
            <a:prstGeom prst="triangle">
              <a:avLst/>
            </a:prstGeom>
            <a:grpFill/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kern="0" dirty="0">
                <a:solidFill>
                  <a:srgbClr val="FFFFFF"/>
                </a:solidFill>
                <a:latin typeface="Calibri"/>
              </a:endParaRPr>
            </a:p>
          </p:txBody>
        </p:sp>
      </p:grpSp>
      <p:sp>
        <p:nvSpPr>
          <p:cNvPr id="8" name="Rectangle 7"/>
          <p:cNvSpPr/>
          <p:nvPr userDrawn="1"/>
        </p:nvSpPr>
        <p:spPr>
          <a:xfrm>
            <a:off x="107950" y="908050"/>
            <a:ext cx="8928100" cy="51133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9552" y="188640"/>
            <a:ext cx="6552728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00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0000" indent="-342900"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70000" indent="-342900"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6012160" y="5180770"/>
            <a:ext cx="2880320" cy="1776622"/>
          </a:xfrm>
          <a:prstGeom prst="rect">
            <a:avLst/>
          </a:prstGeom>
          <a:solidFill>
            <a:schemeClr val="accent3"/>
          </a:solidFill>
        </p:spPr>
        <p:txBody>
          <a:bodyPr tIns="72000" bIns="72000">
            <a:spAutoFit/>
          </a:bodyPr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Aft>
                <a:spcPts val="600"/>
              </a:spcAft>
              <a:buNone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60000" indent="-342900">
              <a:spcAft>
                <a:spcPts val="300"/>
              </a:spcAft>
              <a:buFont typeface="Arial" panose="020B0604020202020204" pitchFamily="34" charset="0"/>
              <a:buChar char="•"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20000" indent="-342900">
              <a:spcAft>
                <a:spcPts val="300"/>
              </a:spcAft>
              <a:buFont typeface="Arial" panose="020B0604020202020204" pitchFamily="34" charset="0"/>
              <a:buChar char="–"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0000" indent="-342900">
              <a:spcAft>
                <a:spcPts val="300"/>
              </a:spcAft>
              <a:buFont typeface="Wingdings" panose="05000000000000000000" pitchFamily="2" charset="2"/>
              <a:buChar char="§"/>
              <a:defRPr sz="1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539552" y="1052736"/>
            <a:ext cx="4536504" cy="49685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Aft>
                <a:spcPts val="600"/>
              </a:spcAft>
              <a:buNone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60000" indent="-342900">
              <a:spcAft>
                <a:spcPts val="300"/>
              </a:spcAft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20000" indent="-342900">
              <a:spcAft>
                <a:spcPts val="300"/>
              </a:spcAft>
              <a:buFont typeface="Arial" panose="020B0604020202020204" pitchFamily="34" charset="0"/>
              <a:buChar char="–"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0000" indent="-342900">
              <a:spcAft>
                <a:spcPts val="300"/>
              </a:spcAft>
              <a:buFont typeface="Wingdings" panose="05000000000000000000" pitchFamily="2" charset="2"/>
              <a:buChar char="§"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35668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F4FEE-2274-498A-93A4-2F39E204B162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33A97E-D933-4DCA-BF85-2B5491D389F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558934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F4FEE-2274-498A-93A4-2F39E204B162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33A97E-D933-4DCA-BF85-2B5491D389F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53928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F4FEE-2274-498A-93A4-2F39E204B162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33A97E-D933-4DCA-BF85-2B5491D389F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8293843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F4FEE-2274-498A-93A4-2F39E204B162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33A97E-D933-4DCA-BF85-2B5491D389F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316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F4FEE-2274-498A-93A4-2F39E204B162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33A97E-D933-4DCA-BF85-2B5491D389F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6202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F4FEE-2274-498A-93A4-2F39E204B162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33A97E-D933-4DCA-BF85-2B5491D389F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48764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F4FEE-2274-498A-93A4-2F39E204B162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33A97E-D933-4DCA-BF85-2B5491D389F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356713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F4FEE-2274-498A-93A4-2F39E204B162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33A97E-D933-4DCA-BF85-2B5491D389F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911132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F4FEE-2274-498A-93A4-2F39E204B162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33A97E-D933-4DCA-BF85-2B5491D389F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4362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(1.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-108520" y="116078"/>
            <a:ext cx="8424936" cy="628265"/>
            <a:chOff x="-108520" y="116078"/>
            <a:chExt cx="8424936" cy="628265"/>
          </a:xfrm>
          <a:solidFill>
            <a:schemeClr val="bg2"/>
          </a:solidFill>
        </p:grpSpPr>
        <p:sp>
          <p:nvSpPr>
            <p:cNvPr id="5" name="Rectangle 4"/>
            <p:cNvSpPr/>
            <p:nvPr/>
          </p:nvSpPr>
          <p:spPr>
            <a:xfrm>
              <a:off x="-108520" y="116078"/>
              <a:ext cx="8283552" cy="6282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6" name="Isosceles Triangle 5"/>
            <p:cNvSpPr/>
            <p:nvPr/>
          </p:nvSpPr>
          <p:spPr>
            <a:xfrm rot="5400000">
              <a:off x="8104340" y="359518"/>
              <a:ext cx="282768" cy="1413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8" name="Rectangle 7"/>
          <p:cNvSpPr/>
          <p:nvPr userDrawn="1"/>
        </p:nvSpPr>
        <p:spPr>
          <a:xfrm>
            <a:off x="107950" y="908050"/>
            <a:ext cx="8928100" cy="51133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539552" y="1052736"/>
            <a:ext cx="4320480" cy="35283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Aft>
                <a:spcPts val="600"/>
              </a:spcAft>
              <a:buNone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60000" indent="-342900">
              <a:spcAft>
                <a:spcPts val="30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20000" indent="-342900">
              <a:spcAft>
                <a:spcPts val="30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0000" indent="-342900">
              <a:spcAft>
                <a:spcPts val="30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9552" y="188640"/>
            <a:ext cx="6552728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00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0000" indent="-342900"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70000" indent="-342900"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3933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F4FEE-2274-498A-93A4-2F39E204B162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33A97E-D933-4DCA-BF85-2B5491D389F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870710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F4FEE-2274-498A-93A4-2F39E204B162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33A97E-D933-4DCA-BF85-2B5491D389F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6913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(1.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-108520" y="116078"/>
            <a:ext cx="8424936" cy="628265"/>
            <a:chOff x="-108520" y="116078"/>
            <a:chExt cx="8424936" cy="628265"/>
          </a:xfrm>
          <a:solidFill>
            <a:schemeClr val="bg2"/>
          </a:solidFill>
        </p:grpSpPr>
        <p:sp>
          <p:nvSpPr>
            <p:cNvPr id="12" name="Rectangle 11"/>
            <p:cNvSpPr/>
            <p:nvPr/>
          </p:nvSpPr>
          <p:spPr>
            <a:xfrm>
              <a:off x="-108520" y="116078"/>
              <a:ext cx="8283552" cy="6282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13" name="Isosceles Triangle 12"/>
            <p:cNvSpPr/>
            <p:nvPr/>
          </p:nvSpPr>
          <p:spPr>
            <a:xfrm rot="5400000">
              <a:off x="8104340" y="359518"/>
              <a:ext cx="282768" cy="1413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14" name="Rectangle 13"/>
          <p:cNvSpPr/>
          <p:nvPr userDrawn="1"/>
        </p:nvSpPr>
        <p:spPr>
          <a:xfrm>
            <a:off x="107950" y="908050"/>
            <a:ext cx="5616575" cy="51133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539552" y="1052736"/>
            <a:ext cx="4320480" cy="35283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Aft>
                <a:spcPts val="600"/>
              </a:spcAft>
              <a:buNone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60000" indent="-342900">
              <a:spcAft>
                <a:spcPts val="30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20000" indent="-342900">
              <a:spcAft>
                <a:spcPts val="30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0000" indent="-342900">
              <a:spcAft>
                <a:spcPts val="30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9552" y="188640"/>
            <a:ext cx="6552728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00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0000" indent="-342900"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70000" indent="-342900"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867400" y="908720"/>
            <a:ext cx="3169096" cy="3168352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8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5868145" y="4221089"/>
            <a:ext cx="1512167" cy="180020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7524328" y="4221090"/>
            <a:ext cx="1512168" cy="1800199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688124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-108520" y="116078"/>
            <a:ext cx="8424936" cy="628265"/>
            <a:chOff x="-108520" y="116078"/>
            <a:chExt cx="8424936" cy="628265"/>
          </a:xfrm>
          <a:solidFill>
            <a:schemeClr val="tx2"/>
          </a:solidFill>
        </p:grpSpPr>
        <p:sp>
          <p:nvSpPr>
            <p:cNvPr id="5" name="Rectangle 4"/>
            <p:cNvSpPr/>
            <p:nvPr/>
          </p:nvSpPr>
          <p:spPr>
            <a:xfrm>
              <a:off x="-108520" y="116078"/>
              <a:ext cx="8283552" cy="6282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6" name="Isosceles Triangle 5"/>
            <p:cNvSpPr/>
            <p:nvPr/>
          </p:nvSpPr>
          <p:spPr>
            <a:xfrm rot="5400000">
              <a:off x="8104340" y="359518"/>
              <a:ext cx="282768" cy="1413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9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9552" y="188640"/>
            <a:ext cx="6552728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00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0000" indent="-342900"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70000" indent="-342900"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/>
          </p:nvPr>
        </p:nvSpPr>
        <p:spPr>
          <a:xfrm>
            <a:off x="179513" y="908050"/>
            <a:ext cx="8784975" cy="5113338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84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(2.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-108520" y="116078"/>
            <a:ext cx="8424936" cy="628265"/>
            <a:chOff x="-108520" y="116078"/>
            <a:chExt cx="8424936" cy="628265"/>
          </a:xfrm>
          <a:solidFill>
            <a:schemeClr val="tx2"/>
          </a:solidFill>
        </p:grpSpPr>
        <p:sp>
          <p:nvSpPr>
            <p:cNvPr id="5" name="Rectangle 4"/>
            <p:cNvSpPr/>
            <p:nvPr/>
          </p:nvSpPr>
          <p:spPr>
            <a:xfrm>
              <a:off x="-108520" y="116078"/>
              <a:ext cx="8283552" cy="6282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6" name="Isosceles Triangle 5"/>
            <p:cNvSpPr/>
            <p:nvPr/>
          </p:nvSpPr>
          <p:spPr>
            <a:xfrm rot="5400000">
              <a:off x="8104340" y="359518"/>
              <a:ext cx="282768" cy="1413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107950" y="908050"/>
            <a:ext cx="8928100" cy="51133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9602" y="188640"/>
            <a:ext cx="6552728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00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0000" indent="-342900"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70000" indent="-342900"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3" name="SmartArt Placeholder 2"/>
          <p:cNvSpPr>
            <a:spLocks noGrp="1"/>
          </p:cNvSpPr>
          <p:nvPr>
            <p:ph type="dgm" sz="quarter" idx="13"/>
          </p:nvPr>
        </p:nvSpPr>
        <p:spPr>
          <a:xfrm>
            <a:off x="539552" y="1268413"/>
            <a:ext cx="7992888" cy="4321175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24762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(2.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-108520" y="116078"/>
            <a:ext cx="8424936" cy="628265"/>
            <a:chOff x="-108520" y="116078"/>
            <a:chExt cx="8424936" cy="628265"/>
          </a:xfrm>
          <a:solidFill>
            <a:schemeClr val="tx2"/>
          </a:solidFill>
        </p:grpSpPr>
        <p:sp>
          <p:nvSpPr>
            <p:cNvPr id="5" name="Rectangle 4"/>
            <p:cNvSpPr/>
            <p:nvPr/>
          </p:nvSpPr>
          <p:spPr>
            <a:xfrm>
              <a:off x="-108520" y="116078"/>
              <a:ext cx="8283552" cy="6282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6" name="Isosceles Triangle 5"/>
            <p:cNvSpPr/>
            <p:nvPr/>
          </p:nvSpPr>
          <p:spPr>
            <a:xfrm rot="5400000">
              <a:off x="8104340" y="359518"/>
              <a:ext cx="282768" cy="1413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7" name="Rectangle 6"/>
          <p:cNvSpPr/>
          <p:nvPr userDrawn="1"/>
        </p:nvSpPr>
        <p:spPr>
          <a:xfrm>
            <a:off x="107950" y="908050"/>
            <a:ext cx="8928100" cy="51133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9552" y="188640"/>
            <a:ext cx="6552728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00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0000" indent="-342900"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70000" indent="-342900"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539552" y="1052736"/>
            <a:ext cx="4320480" cy="35283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Aft>
                <a:spcPts val="600"/>
              </a:spcAft>
              <a:buNone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60000" indent="-342900">
              <a:spcAft>
                <a:spcPts val="30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20000" indent="-342900">
              <a:spcAft>
                <a:spcPts val="30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0000" indent="-342900">
              <a:spcAft>
                <a:spcPts val="30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796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(2.3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-108520" y="116078"/>
            <a:ext cx="8424936" cy="628265"/>
            <a:chOff x="-108520" y="116078"/>
            <a:chExt cx="8424936" cy="628265"/>
          </a:xfrm>
          <a:solidFill>
            <a:schemeClr val="tx2"/>
          </a:solidFill>
        </p:grpSpPr>
        <p:sp>
          <p:nvSpPr>
            <p:cNvPr id="11" name="Rectangle 10"/>
            <p:cNvSpPr/>
            <p:nvPr/>
          </p:nvSpPr>
          <p:spPr>
            <a:xfrm>
              <a:off x="-108520" y="116078"/>
              <a:ext cx="8283552" cy="62826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  <p:sp>
          <p:nvSpPr>
            <p:cNvPr id="12" name="Isosceles Triangle 11"/>
            <p:cNvSpPr/>
            <p:nvPr/>
          </p:nvSpPr>
          <p:spPr>
            <a:xfrm rot="5400000">
              <a:off x="8104340" y="359518"/>
              <a:ext cx="282768" cy="141384"/>
            </a:xfrm>
            <a:prstGeom prst="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GB" dirty="0"/>
            </a:p>
          </p:txBody>
        </p:sp>
      </p:grpSp>
      <p:sp>
        <p:nvSpPr>
          <p:cNvPr id="13" name="Rectangle 12"/>
          <p:cNvSpPr/>
          <p:nvPr userDrawn="1"/>
        </p:nvSpPr>
        <p:spPr>
          <a:xfrm>
            <a:off x="107950" y="908050"/>
            <a:ext cx="5616575" cy="511333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12"/>
          </p:nvPr>
        </p:nvSpPr>
        <p:spPr>
          <a:xfrm>
            <a:off x="539552" y="188640"/>
            <a:ext cx="6552728" cy="57606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buNone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450000" indent="-342900">
              <a:buFont typeface="Arial" panose="020B0604020202020204" pitchFamily="34" charset="0"/>
              <a:buChar char="•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810000" indent="-342900">
              <a:buFont typeface="Arial" panose="020B0604020202020204" pitchFamily="34" charset="0"/>
              <a:buChar char="–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170000" indent="-342900">
              <a:buFont typeface="Wingdings" panose="05000000000000000000" pitchFamily="2" charset="2"/>
              <a:buChar char="§"/>
              <a:defRPr sz="2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0" name="Text Placeholder 12"/>
          <p:cNvSpPr>
            <a:spLocks noGrp="1"/>
          </p:cNvSpPr>
          <p:nvPr>
            <p:ph type="body" sz="quarter" idx="11"/>
          </p:nvPr>
        </p:nvSpPr>
        <p:spPr>
          <a:xfrm>
            <a:off x="539552" y="1052736"/>
            <a:ext cx="4320480" cy="352839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0" indent="0">
              <a:spcAft>
                <a:spcPts val="600"/>
              </a:spcAft>
              <a:buNone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360000" indent="-342900">
              <a:spcAft>
                <a:spcPts val="300"/>
              </a:spcAft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720000" indent="-342900">
              <a:spcAft>
                <a:spcPts val="300"/>
              </a:spcAft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080000" indent="-342900">
              <a:spcAft>
                <a:spcPts val="300"/>
              </a:spcAft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5867400" y="908720"/>
            <a:ext cx="3169096" cy="3168352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5"/>
          </p:nvPr>
        </p:nvSpPr>
        <p:spPr>
          <a:xfrm>
            <a:off x="5868145" y="4221089"/>
            <a:ext cx="1512167" cy="1800200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10" name="Picture Placeholder 4"/>
          <p:cNvSpPr>
            <a:spLocks noGrp="1"/>
          </p:cNvSpPr>
          <p:nvPr>
            <p:ph type="pic" sz="quarter" idx="16"/>
          </p:nvPr>
        </p:nvSpPr>
        <p:spPr>
          <a:xfrm>
            <a:off x="7524328" y="4221090"/>
            <a:ext cx="1512168" cy="1800199"/>
          </a:xfrm>
          <a:prstGeom prst="rect">
            <a:avLst/>
          </a:prstGeom>
        </p:spPr>
        <p:txBody>
          <a:bodyPr/>
          <a:lstStyle/>
          <a:p>
            <a:pPr lvl="0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989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/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6451600"/>
            <a:ext cx="635000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0" y="6165850"/>
            <a:ext cx="9144000" cy="142875"/>
          </a:xfrm>
          <a:prstGeom prst="rect">
            <a:avLst/>
          </a:prstGeom>
          <a:solidFill>
            <a:srgbClr val="0575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3140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9" r:id="rId1"/>
    <p:sldLayoutId id="2147484130" r:id="rId2"/>
    <p:sldLayoutId id="2147484131" r:id="rId3"/>
    <p:sldLayoutId id="2147484132" r:id="rId4"/>
    <p:sldLayoutId id="2147484133" r:id="rId5"/>
    <p:sldLayoutId id="2147484134" r:id="rId6"/>
    <p:sldLayoutId id="2147484135" r:id="rId7"/>
    <p:sldLayoutId id="2147484136" r:id="rId8"/>
    <p:sldLayoutId id="2147484137" r:id="rId9"/>
    <p:sldLayoutId id="2147484138" r:id="rId10"/>
    <p:sldLayoutId id="2147484139" r:id="rId11"/>
    <p:sldLayoutId id="2147484140" r:id="rId12"/>
    <p:sldLayoutId id="2147484141" r:id="rId13"/>
    <p:sldLayoutId id="2147484142" r:id="rId14"/>
    <p:sldLayoutId id="2147484143" r:id="rId15"/>
    <p:sldLayoutId id="2147484144" r:id="rId16"/>
    <p:sldLayoutId id="2147484145" r:id="rId17"/>
    <p:sldLayoutId id="2147484146" r:id="rId18"/>
    <p:sldLayoutId id="2147484147" r:id="rId19"/>
    <p:sldLayoutId id="2147484148" r:id="rId20"/>
    <p:sldLayoutId id="2147484149" r:id="rId21"/>
    <p:sldLayoutId id="2147484150" r:id="rId22"/>
    <p:sldLayoutId id="2147484151" r:id="rId23"/>
    <p:sldLayoutId id="2147484152" r:id="rId24"/>
    <p:sldLayoutId id="2147484153" r:id="rId25"/>
    <p:sldLayoutId id="2147484154" r:id="rId26"/>
    <p:sldLayoutId id="2147484155" r:id="rId27"/>
    <p:sldLayoutId id="2147484156" r:id="rId28"/>
    <p:sldLayoutId id="2147484157" r:id="rId29"/>
    <p:sldLayoutId id="2147484158" r:id="rId3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7AF4FEE-2274-498A-93A4-2F39E204B162}" type="datetimeFigureOut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12/12/2018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33A97E-D933-4DCA-BF85-2B5491D389F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entury Gothic" pitchFamily="34" charset="0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lumMod val="65000"/>
                  <a:lumOff val="35000"/>
                </a:prstClr>
              </a:solidFill>
              <a:effectLst/>
              <a:uLnTx/>
              <a:uFillTx/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3359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8" r:id="rId1"/>
    <p:sldLayoutId id="2147484189" r:id="rId2"/>
    <p:sldLayoutId id="2147484190" r:id="rId3"/>
    <p:sldLayoutId id="2147484191" r:id="rId4"/>
    <p:sldLayoutId id="2147484192" r:id="rId5"/>
    <p:sldLayoutId id="2147484193" r:id="rId6"/>
    <p:sldLayoutId id="2147484194" r:id="rId7"/>
    <p:sldLayoutId id="2147484195" r:id="rId8"/>
    <p:sldLayoutId id="2147484196" r:id="rId9"/>
    <p:sldLayoutId id="2147484197" r:id="rId10"/>
    <p:sldLayoutId id="2147484198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4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4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3568" y="847407"/>
            <a:ext cx="7772400" cy="4267200"/>
          </a:xfrm>
        </p:spPr>
        <p:txBody>
          <a:bodyPr anchor="ctr"/>
          <a:lstStyle/>
          <a:p>
            <a:r>
              <a:rPr lang="en-GB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BBO – Removing Barriers/Rebuilding Lives</a:t>
            </a: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subTitle" idx="1"/>
          </p:nvPr>
        </p:nvSpPr>
        <p:spPr>
          <a:xfrm>
            <a:off x="1403648" y="4653136"/>
            <a:ext cx="6400800" cy="1219200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Director – Andrew Marshall</a:t>
            </a:r>
          </a:p>
          <a:p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Operations Manager – Tracy James</a:t>
            </a:r>
            <a:endParaRPr lang="en-GB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1" descr="AL_logo_blac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8069"/>
            <a:ext cx="1605661" cy="720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 descr="https://www.biglotteryfund.org.uk/-/media/Images/Logos/PNGs/bbo_grantholder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8267"/>
            <a:ext cx="2157413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713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3" descr="https://www.biglotteryfund.org.uk/-/media/Images/Logos/PNGs/bbo_grantholder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8267"/>
            <a:ext cx="2157413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11560" y="1196752"/>
            <a:ext cx="7931224" cy="776628"/>
          </a:xfrm>
        </p:spPr>
        <p:txBody>
          <a:bodyPr/>
          <a:lstStyle/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BBO – Removing Barriers/Rebuilding Lives</a:t>
            </a:r>
            <a:endParaRPr lang="en-GB" sz="28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83568" y="4725144"/>
            <a:ext cx="7992888" cy="16561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GB" sz="17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17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“Building </a:t>
            </a:r>
            <a:r>
              <a:rPr lang="en-GB" sz="1700" i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Better Opportunities has been a great experience for me. It helps people realise that they are worth more than they think they are. I am pleased to be part of this project that is helping make a difference to the lives of learning participants</a:t>
            </a:r>
            <a:r>
              <a:rPr lang="en-GB" sz="1700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endParaRPr lang="en-GB" sz="1700" i="1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611560" y="2060848"/>
            <a:ext cx="7992888" cy="2664296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Activate Learning has been working with partner organisations to deliver a free programme to help individuals get the skills and confidence to get back into work.</a:t>
            </a:r>
          </a:p>
          <a:p>
            <a:pPr marL="0" indent="0">
              <a:buNone/>
            </a:pP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Building Better Opportunities has been focusing on supporting the following: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unemployed and economically inactive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ages 50+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Ethnic minorities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with disabilities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GB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People in rural communities</a:t>
            </a:r>
            <a:endParaRPr lang="en-GB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" descr="AL_logo_blac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8069"/>
            <a:ext cx="1605661" cy="720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6821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39552" y="1700808"/>
            <a:ext cx="8147248" cy="3849291"/>
          </a:xfrm>
        </p:spPr>
        <p:txBody>
          <a:bodyPr/>
          <a:lstStyle/>
          <a:p>
            <a:pPr marL="0" indent="0">
              <a:buNone/>
            </a:pPr>
            <a:r>
              <a:rPr lang="en-GB" sz="2000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Below is a graph that compares our target figures to the actual figures achieved. </a:t>
            </a:r>
          </a:p>
          <a:p>
            <a:pPr marL="0" indent="0">
              <a:buNone/>
            </a:pPr>
            <a:endParaRPr lang="en-GB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7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848872" cy="678114"/>
          </a:xfrm>
        </p:spPr>
        <p:txBody>
          <a:bodyPr/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Actual Figures vs Target Figures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3" descr="https://www.biglotteryfund.org.uk/-/media/Images/Logos/PNGs/bbo_grantholder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8267"/>
            <a:ext cx="2157413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 descr="AL_logo_blac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8069"/>
            <a:ext cx="1605661" cy="720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Chart 7"/>
          <p:cNvGraphicFramePr/>
          <p:nvPr>
            <p:extLst/>
          </p:nvPr>
        </p:nvGraphicFramePr>
        <p:xfrm>
          <a:off x="683568" y="2492896"/>
          <a:ext cx="806489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982343" y="2924944"/>
            <a:ext cx="8717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over achieved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0495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95536" y="1844824"/>
            <a:ext cx="5400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i="1" dirty="0" smtClean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“I </a:t>
            </a:r>
            <a:r>
              <a:rPr lang="en-GB" i="1" dirty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used to be quite discouraged about it all. But my tutor, Kate, and job coach, Jess, were helpful and encouraging. For example, I was shown how to use CV templates. For the first time in years, I had an updated CV. Jess really took the time to get to know me, so she could support me better</a:t>
            </a:r>
            <a:r>
              <a:rPr lang="en-GB" i="1" dirty="0" smtClean="0">
                <a:solidFill>
                  <a:schemeClr val="tx2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endParaRPr lang="en-GB" i="1" dirty="0">
              <a:solidFill>
                <a:schemeClr val="tx2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7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848872" cy="678114"/>
          </a:xfrm>
        </p:spPr>
        <p:txBody>
          <a:bodyPr/>
          <a:lstStyle/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Case Study from Linda Elmer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3" descr="https://www.biglotteryfund.org.uk/-/media/Images/Logos/PNGs/bbo_grantholder_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6256" y="38267"/>
            <a:ext cx="2157413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 descr="AL_logo_black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88069"/>
            <a:ext cx="1605661" cy="720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utoShape 2" descr="https://activatelearning.sharepoint.com/PublishingImages/Linda%20Elmer%20Portal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alatino Linotype"/>
              <a:ea typeface="+mn-ea"/>
              <a:cs typeface="+mn-cs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420888"/>
            <a:ext cx="247650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084168" y="5013176"/>
            <a:ext cx="2476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Linda Elmer, Project Administrator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32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ntent Page">
  <a:themeElements>
    <a:clrScheme name="Ecorys Colour Pallet">
      <a:dk1>
        <a:sysClr val="windowText" lastClr="000000"/>
      </a:dk1>
      <a:lt1>
        <a:srgbClr val="FFFFFF"/>
      </a:lt1>
      <a:dk2>
        <a:srgbClr val="2B59A7"/>
      </a:dk2>
      <a:lt2>
        <a:srgbClr val="45A9DF"/>
      </a:lt2>
      <a:accent1>
        <a:srgbClr val="AE4198"/>
      </a:accent1>
      <a:accent2>
        <a:srgbClr val="BB2132"/>
      </a:accent2>
      <a:accent3>
        <a:srgbClr val="F05042"/>
      </a:accent3>
      <a:accent4>
        <a:srgbClr val="FFA621"/>
      </a:accent4>
      <a:accent5>
        <a:srgbClr val="5A9440"/>
      </a:accent5>
      <a:accent6>
        <a:srgbClr val="45A9DF"/>
      </a:accent6>
      <a:hlink>
        <a:srgbClr val="FFFFFF"/>
      </a:hlink>
      <a:folHlink>
        <a:srgbClr val="AE419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xecutiv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628</TotalTime>
  <Words>255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Century Gothic</vt:lpstr>
      <vt:lpstr>Courier New</vt:lpstr>
      <vt:lpstr>Palatino Linotype</vt:lpstr>
      <vt:lpstr>Wingdings</vt:lpstr>
      <vt:lpstr>Content Page</vt:lpstr>
      <vt:lpstr>Executive</vt:lpstr>
      <vt:lpstr>BBO – Removing Barriers/Rebuilding Lives</vt:lpstr>
      <vt:lpstr>BBO – Removing Barriers/Rebuilding Lives</vt:lpstr>
      <vt:lpstr>Actual Figures vs Target Figures</vt:lpstr>
      <vt:lpstr>Case Study from Linda Elmer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hard-to-reach customers in BBO Sheffield City Region</dc:title>
  <dc:creator>Emily Johnson</dc:creator>
  <cp:lastModifiedBy>Laura Kite</cp:lastModifiedBy>
  <cp:revision>8</cp:revision>
  <dcterms:created xsi:type="dcterms:W3CDTF">2018-11-28T14:30:09Z</dcterms:created>
  <dcterms:modified xsi:type="dcterms:W3CDTF">2018-12-12T09:17:34Z</dcterms:modified>
</cp:coreProperties>
</file>